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3" r:id="rId2"/>
    <p:sldId id="257" r:id="rId3"/>
    <p:sldId id="258" r:id="rId4"/>
    <p:sldId id="259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6F91C07-FD7C-4878-BF32-87CAF92A78DC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4704CF-9840-4CD3-937B-E73D271F4D1D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1C07-FD7C-4878-BF32-87CAF92A78DC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CF-9840-4CD3-937B-E73D271F4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1C07-FD7C-4878-BF32-87CAF92A78DC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CF-9840-4CD3-937B-E73D271F4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Низамова Т.А. / 238-085-752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6A1C5-6AB9-4B28-85C3-77C8AD4F7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854832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1C07-FD7C-4878-BF32-87CAF92A78DC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CF-9840-4CD3-937B-E73D271F4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1C07-FD7C-4878-BF32-87CAF92A78DC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CF-9840-4CD3-937B-E73D271F4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1C07-FD7C-4878-BF32-87CAF92A78DC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CF-9840-4CD3-937B-E73D271F4D1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1C07-FD7C-4878-BF32-87CAF92A78DC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CF-9840-4CD3-937B-E73D271F4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1C07-FD7C-4878-BF32-87CAF92A78DC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CF-9840-4CD3-937B-E73D271F4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1C07-FD7C-4878-BF32-87CAF92A78DC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CF-9840-4CD3-937B-E73D271F4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1C07-FD7C-4878-BF32-87CAF92A78DC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CF-9840-4CD3-937B-E73D271F4D1D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1C07-FD7C-4878-BF32-87CAF92A78DC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CF-9840-4CD3-937B-E73D271F4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6F91C07-FD7C-4878-BF32-87CAF92A78DC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94704CF-9840-4CD3-937B-E73D271F4D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27584" y="980728"/>
            <a:ext cx="6777317" cy="3508977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chemeClr val="tx1"/>
                </a:solidFill>
              </a:rPr>
              <a:t>Консерватор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</a:rPr>
              <a:t>Тенденция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</a:rPr>
              <a:t>Мировоззрение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</a:rPr>
              <a:t>Демократия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</a:rPr>
              <a:t>Эпигон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</a:rPr>
              <a:t>Различный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</a:rPr>
              <a:t>Баллада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</a:rPr>
              <a:t>Многословный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</a:rPr>
              <a:t>Эмансипация</a:t>
            </a:r>
          </a:p>
          <a:p>
            <a:pPr lvl="0"/>
            <a:r>
              <a:rPr lang="ru-RU" sz="2800" b="1" dirty="0" smtClean="0">
                <a:solidFill>
                  <a:schemeClr val="tx1"/>
                </a:solidFill>
              </a:rPr>
              <a:t>Приоритет</a:t>
            </a:r>
            <a:endParaRPr lang="ru-RU" sz="2800" b="1" dirty="0">
              <a:solidFill>
                <a:schemeClr val="tx1"/>
              </a:solidFill>
            </a:endParaRP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137821" cy="240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65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816475" y="-243408"/>
            <a:ext cx="7772400" cy="1143000"/>
          </a:xfrm>
        </p:spPr>
        <p:txBody>
          <a:bodyPr>
            <a:normAutofit/>
          </a:bodyPr>
          <a:lstStyle/>
          <a:p>
            <a:r>
              <a:rPr lang="ru-RU" altLang="ru-RU" sz="24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Исправь ошибки!</a:t>
            </a:r>
            <a:r>
              <a:rPr lang="ru-RU" alt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ru-RU" alt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endParaRPr lang="ru-RU" altLang="ru-RU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721925" y="908720"/>
            <a:ext cx="760419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dirty="0"/>
              <a:t>– Пьеса «Вишневый сад» сыграла большое значение в духовной жизни интеллигенции.</a:t>
            </a:r>
            <a:br>
              <a:rPr lang="ru-RU" altLang="ru-RU" sz="2800" dirty="0"/>
            </a:br>
            <a:r>
              <a:rPr lang="ru-RU" altLang="ru-RU" sz="2800" dirty="0"/>
              <a:t>– Особое значение Чехов уделял художественной детали.</a:t>
            </a:r>
            <a:br>
              <a:rPr lang="ru-RU" altLang="ru-RU" sz="2800" dirty="0"/>
            </a:br>
            <a:r>
              <a:rPr lang="ru-RU" altLang="ru-RU" sz="2800" dirty="0"/>
              <a:t>– Сыграло хорошую службу.</a:t>
            </a:r>
            <a:br>
              <a:rPr lang="ru-RU" altLang="ru-RU" sz="2800" dirty="0"/>
            </a:br>
            <a:r>
              <a:rPr lang="ru-RU" altLang="ru-RU" sz="2800" dirty="0"/>
              <a:t>– Всё возвращается в свои круги.</a:t>
            </a:r>
            <a:br>
              <a:rPr lang="ru-RU" altLang="ru-RU" sz="2800" dirty="0"/>
            </a:br>
            <a:r>
              <a:rPr lang="ru-RU" altLang="ru-RU" sz="2800" dirty="0"/>
              <a:t>– Вложить вклад.</a:t>
            </a:r>
            <a:br>
              <a:rPr lang="ru-RU" altLang="ru-RU" sz="2800" dirty="0"/>
            </a:br>
            <a:r>
              <a:rPr lang="ru-RU" altLang="ru-RU" sz="2800" dirty="0"/>
              <a:t>– Играть главную скрипку.</a:t>
            </a:r>
            <a:br>
              <a:rPr lang="ru-RU" altLang="ru-RU" sz="2800" dirty="0"/>
            </a:br>
            <a:r>
              <a:rPr lang="ru-RU" altLang="ru-RU" sz="2800" dirty="0"/>
              <a:t>– Всыпать под первое число.</a:t>
            </a:r>
            <a:br>
              <a:rPr lang="ru-RU" altLang="ru-RU" sz="2800" dirty="0"/>
            </a:br>
            <a:r>
              <a:rPr lang="ru-RU" altLang="ru-RU" sz="2800" dirty="0"/>
              <a:t>– Львиная часть урожая.</a:t>
            </a:r>
            <a:br>
              <a:rPr lang="ru-RU" altLang="ru-RU" sz="2800" dirty="0"/>
            </a:br>
            <a:r>
              <a:rPr lang="ru-RU" altLang="ru-RU" sz="2800" dirty="0"/>
              <a:t>– Он был человеком мастеровым и всегда работал положа руку на сердце.</a:t>
            </a:r>
          </a:p>
        </p:txBody>
      </p:sp>
    </p:spTree>
    <p:extLst>
      <p:ext uri="{BB962C8B-B14F-4D97-AF65-F5344CB8AC3E}">
        <p14:creationId xmlns:p14="http://schemas.microsoft.com/office/powerpoint/2010/main" val="292549176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7776864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Различайте значение фразеологизмов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16832"/>
            <a:ext cx="8136904" cy="453707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chemeClr val="tx1"/>
                </a:solidFill>
              </a:rPr>
              <a:t> Год от года (</a:t>
            </a:r>
            <a:r>
              <a:rPr lang="ru-RU" altLang="ru-RU" sz="2800" b="1" i="1" dirty="0" smtClean="0">
                <a:solidFill>
                  <a:schemeClr val="tx1"/>
                </a:solidFill>
              </a:rPr>
              <a:t>с каждым годом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) -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chemeClr val="tx1"/>
                </a:solidFill>
              </a:rPr>
              <a:t>     из года в год (</a:t>
            </a:r>
            <a:r>
              <a:rPr lang="ru-RU" altLang="ru-RU" sz="2800" b="1" i="1" dirty="0" smtClean="0">
                <a:solidFill>
                  <a:schemeClr val="tx1"/>
                </a:solidFill>
              </a:rPr>
              <a:t>в течение нескольких лет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)</a:t>
            </a:r>
          </a:p>
          <a:p>
            <a:pPr eaLnBrk="1" hangingPunct="1"/>
            <a:r>
              <a:rPr lang="ru-RU" altLang="ru-RU" sz="2800" b="1" dirty="0" smtClean="0">
                <a:solidFill>
                  <a:schemeClr val="tx1"/>
                </a:solidFill>
              </a:rPr>
              <a:t> Ничуть не бывало (</a:t>
            </a:r>
            <a:r>
              <a:rPr lang="ru-RU" altLang="ru-RU" sz="2800" b="1" i="1" dirty="0" smtClean="0">
                <a:solidFill>
                  <a:schemeClr val="tx1"/>
                </a:solidFill>
              </a:rPr>
              <a:t>вовсе нет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) -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chemeClr val="tx1"/>
                </a:solidFill>
              </a:rPr>
              <a:t>     не тут-то было (</a:t>
            </a:r>
            <a:r>
              <a:rPr lang="ru-RU" altLang="ru-RU" sz="2800" b="1" i="1" dirty="0" smtClean="0">
                <a:solidFill>
                  <a:schemeClr val="tx1"/>
                </a:solidFill>
              </a:rPr>
              <a:t>не так, как ожидалось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)</a:t>
            </a:r>
          </a:p>
          <a:p>
            <a:pPr eaLnBrk="1" hangingPunct="1"/>
            <a:r>
              <a:rPr lang="ru-RU" altLang="ru-RU" sz="2800" b="1" dirty="0" smtClean="0">
                <a:solidFill>
                  <a:schemeClr val="tx1"/>
                </a:solidFill>
              </a:rPr>
              <a:t> В самом деле (</a:t>
            </a:r>
            <a:r>
              <a:rPr lang="ru-RU" altLang="ru-RU" sz="2800" b="1" i="1" dirty="0" smtClean="0">
                <a:solidFill>
                  <a:schemeClr val="tx1"/>
                </a:solidFill>
              </a:rPr>
              <a:t>правда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) -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chemeClr val="tx1"/>
                </a:solidFill>
              </a:rPr>
              <a:t>     на самом деле (</a:t>
            </a:r>
            <a:r>
              <a:rPr lang="ru-RU" altLang="ru-RU" sz="2800" b="1" i="1" dirty="0" smtClean="0">
                <a:solidFill>
                  <a:schemeClr val="tx1"/>
                </a:solidFill>
              </a:rPr>
              <a:t>фактически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)</a:t>
            </a:r>
          </a:p>
          <a:p>
            <a:pPr eaLnBrk="1" hangingPunct="1"/>
            <a:r>
              <a:rPr lang="ru-RU" altLang="ru-RU" sz="2800" b="1" dirty="0" smtClean="0">
                <a:solidFill>
                  <a:schemeClr val="tx1"/>
                </a:solidFill>
              </a:rPr>
              <a:t> Изо дня в день (</a:t>
            </a:r>
            <a:r>
              <a:rPr lang="ru-RU" altLang="ru-RU" sz="2800" b="1" i="1" dirty="0" smtClean="0">
                <a:solidFill>
                  <a:schemeClr val="tx1"/>
                </a:solidFill>
              </a:rPr>
              <a:t>ежедневно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)-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chemeClr val="tx1"/>
                </a:solidFill>
              </a:rPr>
              <a:t>     со дня на день (</a:t>
            </a:r>
            <a:r>
              <a:rPr lang="ru-RU" altLang="ru-RU" sz="2800" b="1" i="1" dirty="0" smtClean="0">
                <a:solidFill>
                  <a:schemeClr val="tx1"/>
                </a:solidFill>
              </a:rPr>
              <a:t>на днях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) </a:t>
            </a:r>
          </a:p>
          <a:p>
            <a:pPr eaLnBrk="1" hangingPunct="1"/>
            <a:endParaRPr lang="ru-RU" altLang="ru-RU" sz="2800" b="1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sz="2800" b="1" dirty="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sz="2800" b="1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sz="2800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ru-RU" altLang="ru-RU" sz="2800" b="1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87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-571500"/>
            <a:ext cx="702474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Говорите правильно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052736"/>
            <a:ext cx="7704856" cy="453072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Голова идёт </a:t>
            </a:r>
            <a:r>
              <a:rPr lang="ru-RU" altLang="ru-RU" sz="3200" b="1" dirty="0" err="1" smtClean="0">
                <a:solidFill>
                  <a:schemeClr val="tx1"/>
                </a:solidFill>
              </a:rPr>
              <a:t>кр</a:t>
            </a:r>
            <a:r>
              <a:rPr lang="ru-RU" alt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ru-RU" altLang="ru-RU" sz="3200" b="1" dirty="0" err="1" smtClean="0">
                <a:solidFill>
                  <a:schemeClr val="tx1"/>
                </a:solidFill>
              </a:rPr>
              <a:t>гом</a:t>
            </a:r>
            <a:endParaRPr lang="ru-RU" altLang="ru-RU" sz="32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Пока </a:t>
            </a: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СУД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 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да дело (не 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суть)</a:t>
            </a:r>
            <a:endParaRPr lang="ru-RU" altLang="ru-RU" sz="32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ИЗО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 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всех сил (не со всех)</a:t>
            </a:r>
          </a:p>
          <a:p>
            <a:pPr eaLnBrk="1" hangingPunct="1"/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ПО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 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первое число (не под первое)</a:t>
            </a:r>
          </a:p>
          <a:p>
            <a:pPr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Как 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снег 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н</a:t>
            </a: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 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голову</a:t>
            </a:r>
          </a:p>
          <a:p>
            <a:pPr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Хоть </a:t>
            </a:r>
            <a:r>
              <a:rPr lang="ru-RU" altLang="ru-RU" sz="3200" b="1" dirty="0" err="1" smtClean="0">
                <a:solidFill>
                  <a:schemeClr val="tx1"/>
                </a:solidFill>
              </a:rPr>
              <a:t>шар</a:t>
            </a:r>
            <a:r>
              <a:rPr lang="ru-RU" alt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altLang="ru-RU" sz="3200" b="1" dirty="0" err="1" smtClean="0">
                <a:solidFill>
                  <a:schemeClr val="tx1"/>
                </a:solidFill>
              </a:rPr>
              <a:t>м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 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покати</a:t>
            </a:r>
          </a:p>
          <a:p>
            <a:pPr eaLnBrk="1" hangingPunct="1"/>
            <a:r>
              <a:rPr lang="ru-RU" altLang="ru-RU" sz="3200" b="1" dirty="0" smtClean="0">
                <a:solidFill>
                  <a:schemeClr val="tx1"/>
                </a:solidFill>
              </a:rPr>
              <a:t>Нечист 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н</a:t>
            </a: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 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руку</a:t>
            </a:r>
          </a:p>
          <a:p>
            <a:pPr eaLnBrk="1" hangingPunct="1"/>
            <a:r>
              <a:rPr lang="ru-RU" altLang="ru-RU" sz="3200" b="1" dirty="0" err="1" smtClean="0">
                <a:solidFill>
                  <a:schemeClr val="tx1"/>
                </a:solidFill>
              </a:rPr>
              <a:t>Кол</a:t>
            </a:r>
            <a:r>
              <a:rPr lang="ru-RU" alt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altLang="ru-RU" sz="3200" b="1" dirty="0" err="1" smtClean="0">
                <a:solidFill>
                  <a:schemeClr val="tx1"/>
                </a:solidFill>
              </a:rPr>
              <a:t>сс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 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на глиняных ногах</a:t>
            </a:r>
          </a:p>
          <a:p>
            <a:pPr eaLnBrk="1" hangingPunct="1"/>
            <a:endParaRPr lang="ru-RU" altLang="ru-RU" sz="3200" b="1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86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664100" y="707660"/>
            <a:ext cx="7993062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dirty="0"/>
              <a:t>В поэме Твардовского «За далью – даль» есть строки: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2800" i="1" dirty="0"/>
              <a:t>И всё, от корки и до корки, </a:t>
            </a: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2800" i="1" dirty="0"/>
              <a:t>Что в книгу вписано вчера, </a:t>
            </a: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2800" i="1" dirty="0"/>
              <a:t>Всё с нами – в силу поговорки </a:t>
            </a: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2800" i="1" dirty="0"/>
              <a:t>Насчёт пера и топора.</a:t>
            </a:r>
            <a:endParaRPr lang="ru-RU" altLang="ru-RU" sz="2800" dirty="0"/>
          </a:p>
          <a:p>
            <a:pPr eaLnBrk="1" hangingPunct="1">
              <a:lnSpc>
                <a:spcPct val="150000"/>
              </a:lnSpc>
            </a:pPr>
            <a:endParaRPr lang="ru-RU" altLang="ru-RU" sz="2800" dirty="0"/>
          </a:p>
          <a:p>
            <a:pPr algn="just" eaLnBrk="1" hangingPunct="1"/>
            <a:r>
              <a:rPr lang="ru-RU" altLang="ru-RU" sz="2800" dirty="0"/>
              <a:t>Объясните, какую поговорку имеет в виду автор, каков её смысл. Какой ещё фразеологизм использован в этих строках?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6"/>
          <a:stretch>
            <a:fillRect/>
          </a:stretch>
        </p:blipFill>
        <p:spPr bwMode="auto">
          <a:xfrm>
            <a:off x="6372200" y="1628800"/>
            <a:ext cx="1879600" cy="269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42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2339752" y="980728"/>
            <a:ext cx="6116216" cy="4530725"/>
          </a:xfrm>
        </p:spPr>
        <p:txBody>
          <a:bodyPr>
            <a:noAutofit/>
          </a:bodyPr>
          <a:lstStyle/>
          <a:p>
            <a:pPr marL="0" indent="0" algn="just">
              <a:buFont typeface="Wingdings" pitchFamily="2" charset="2"/>
              <a:buNone/>
            </a:pPr>
            <a:r>
              <a:rPr lang="ru-RU" altLang="ru-RU" dirty="0" smtClean="0">
                <a:solidFill>
                  <a:schemeClr val="tx1"/>
                </a:solidFill>
              </a:rPr>
              <a:t>В романе К. Симонова «Солдатами не рождаются» Синцов спрашивает одного командира о настроении. Тот отвечает: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altLang="ru-RU" b="1" i="1" dirty="0" smtClean="0">
                <a:solidFill>
                  <a:schemeClr val="tx1"/>
                </a:solidFill>
              </a:rPr>
              <a:t>Настроение </a:t>
            </a:r>
            <a:r>
              <a:rPr lang="ru-RU" altLang="ru-RU" b="1" i="1" dirty="0" smtClean="0">
                <a:solidFill>
                  <a:schemeClr val="tx1"/>
                </a:solidFill>
              </a:rPr>
              <a:t>среднее. И нанёс, и понёс. Немцев при их контратаках по­ложили – снег чёрный, но и потеряли много.</a:t>
            </a:r>
            <a:endParaRPr lang="ru-RU" altLang="ru-RU" b="1" dirty="0" smtClean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altLang="ru-RU" dirty="0" smtClean="0">
                <a:solidFill>
                  <a:schemeClr val="tx1"/>
                </a:solidFill>
              </a:rPr>
              <a:t>Как </a:t>
            </a:r>
            <a:r>
              <a:rPr lang="ru-RU" altLang="ru-RU" dirty="0" smtClean="0">
                <a:solidFill>
                  <a:schemeClr val="tx1"/>
                </a:solidFill>
              </a:rPr>
              <a:t>вы думаете, что обозначают слова </a:t>
            </a:r>
            <a:r>
              <a:rPr lang="ru-RU" altLang="ru-RU" i="1" dirty="0" smtClean="0">
                <a:solidFill>
                  <a:schemeClr val="accent1">
                    <a:lumMod val="50000"/>
                  </a:schemeClr>
                </a:solidFill>
              </a:rPr>
              <a:t>и нанёс, и понёс</a:t>
            </a:r>
            <a:r>
              <a:rPr lang="ru-RU" altLang="ru-RU" dirty="0" smtClean="0">
                <a:solidFill>
                  <a:schemeClr val="tx1"/>
                </a:solidFill>
              </a:rPr>
              <a:t>? Компонентами каких фразеологических оборотов они являются? </a:t>
            </a:r>
          </a:p>
          <a:p>
            <a:pPr marL="0" indent="0" algn="just">
              <a:buFont typeface="Wingdings" pitchFamily="2" charset="2"/>
              <a:buNone/>
            </a:pPr>
            <a:endParaRPr lang="ru-RU" altLang="ru-RU" b="1" dirty="0" smtClean="0">
              <a:solidFill>
                <a:schemeClr val="tx1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1763712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11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896086"/>
              </p:ext>
            </p:extLst>
          </p:nvPr>
        </p:nvGraphicFramePr>
        <p:xfrm>
          <a:off x="179512" y="0"/>
          <a:ext cx="8964488" cy="68580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258132"/>
                <a:gridCol w="4706356"/>
              </a:tblGrid>
              <a:tr h="68580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Два медведя в одной берлоге 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Худой мир 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Бояться волков 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Либо полковник 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Кто языком штурмует 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Не узнав горя 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Наше дело: что же делать 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Не надо и беса 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Где я лисой пройду 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200" dirty="0" err="1">
                          <a:effectLst/>
                        </a:rPr>
                        <a:t>Федюшке</a:t>
                      </a:r>
                      <a:r>
                        <a:rPr lang="ru-RU" sz="2200" dirty="0">
                          <a:effectLst/>
                        </a:rPr>
                        <a:t> дали денежку 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Лей на него масло 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Лучше не дари 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Грязь не сало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Заработанный ломоть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Нынче люди таковы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200" dirty="0">
                          <a:effectLst/>
                        </a:rPr>
                        <a:t>Где пирог с грибами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2" marR="43292" marT="43292" marB="43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</a:rPr>
                        <a:t>А. </a:t>
                      </a:r>
                      <a:r>
                        <a:rPr lang="ru-RU" sz="2200" dirty="0">
                          <a:effectLst/>
                        </a:rPr>
                        <a:t>ваше дело: как же быть</a:t>
                      </a:r>
                      <a:br>
                        <a:rPr lang="ru-RU" sz="2200" dirty="0">
                          <a:effectLst/>
                        </a:rPr>
                      </a:b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</a:rPr>
                        <a:t>Б. </a:t>
                      </a:r>
                      <a:r>
                        <a:rPr lang="ru-RU" sz="2200" dirty="0">
                          <a:effectLst/>
                        </a:rPr>
                        <a:t>не уживутся</a:t>
                      </a:r>
                      <a:br>
                        <a:rPr lang="ru-RU" sz="2200" dirty="0">
                          <a:effectLst/>
                        </a:rPr>
                      </a:b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</a:rPr>
                        <a:t>В. </a:t>
                      </a:r>
                      <a:r>
                        <a:rPr lang="ru-RU" sz="2200" dirty="0">
                          <a:effectLst/>
                        </a:rPr>
                        <a:t>скажет: деготь</a:t>
                      </a:r>
                      <a:br>
                        <a:rPr lang="ru-RU" sz="2200" dirty="0">
                          <a:effectLst/>
                        </a:rPr>
                      </a:b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</a:rPr>
                        <a:t>Г. </a:t>
                      </a:r>
                      <a:r>
                        <a:rPr lang="ru-RU" sz="2200" dirty="0">
                          <a:effectLst/>
                        </a:rPr>
                        <a:t>там и мы с руками</a:t>
                      </a:r>
                      <a:br>
                        <a:rPr lang="ru-RU" sz="2200" dirty="0">
                          <a:effectLst/>
                        </a:rPr>
                      </a:b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</a:rPr>
                        <a:t>Д. </a:t>
                      </a:r>
                      <a:r>
                        <a:rPr lang="ru-RU" sz="2200" dirty="0">
                          <a:effectLst/>
                        </a:rPr>
                        <a:t>либо покойник</a:t>
                      </a:r>
                      <a:br>
                        <a:rPr lang="ru-RU" sz="2200" dirty="0">
                          <a:effectLst/>
                        </a:rPr>
                      </a:b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</a:rPr>
                        <a:t>Е. </a:t>
                      </a:r>
                      <a:r>
                        <a:rPr lang="ru-RU" sz="2200" dirty="0">
                          <a:effectLst/>
                        </a:rPr>
                        <a:t>не много навоюет</a:t>
                      </a:r>
                      <a:br>
                        <a:rPr lang="ru-RU" sz="2200" dirty="0">
                          <a:effectLst/>
                        </a:rPr>
                      </a:b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</a:rPr>
                        <a:t>Ж. </a:t>
                      </a:r>
                      <a:r>
                        <a:rPr lang="ru-RU" sz="2200" dirty="0">
                          <a:effectLst/>
                        </a:rPr>
                        <a:t>унеси что с чужого двора - вором назовут</a:t>
                      </a:r>
                      <a:br>
                        <a:rPr lang="ru-RU" sz="2200" dirty="0">
                          <a:effectLst/>
                        </a:rPr>
                      </a:b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</a:rPr>
                        <a:t>З. </a:t>
                      </a:r>
                      <a:r>
                        <a:rPr lang="ru-RU" sz="2200" dirty="0">
                          <a:effectLst/>
                        </a:rPr>
                        <a:t>не узнаешь и радости</a:t>
                      </a:r>
                      <a:br>
                        <a:rPr lang="ru-RU" sz="2200" dirty="0">
                          <a:effectLst/>
                        </a:rPr>
                      </a:b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</a:rPr>
                        <a:t>И. </a:t>
                      </a:r>
                      <a:r>
                        <a:rPr lang="ru-RU" sz="2200" dirty="0">
                          <a:effectLst/>
                        </a:rPr>
                        <a:t>коли ты </a:t>
                      </a:r>
                      <a:r>
                        <a:rPr lang="ru-RU" sz="2200" dirty="0" err="1">
                          <a:effectLst/>
                        </a:rPr>
                        <a:t>здеся</a:t>
                      </a:r>
                      <a:r>
                        <a:rPr lang="ru-RU" sz="2200" dirty="0">
                          <a:effectLst/>
                        </a:rPr>
                        <a:t/>
                      </a:r>
                      <a:br>
                        <a:rPr lang="ru-RU" sz="2200" dirty="0">
                          <a:effectLst/>
                        </a:rPr>
                      </a:b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</a:rPr>
                        <a:t>К. </a:t>
                      </a:r>
                      <a:r>
                        <a:rPr lang="ru-RU" sz="2200" dirty="0">
                          <a:effectLst/>
                        </a:rPr>
                        <a:t>лучше доброй драки</a:t>
                      </a:r>
                      <a:br>
                        <a:rPr lang="ru-RU" sz="2200" dirty="0">
                          <a:effectLst/>
                        </a:rPr>
                      </a:b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</a:rPr>
                        <a:t>Л. </a:t>
                      </a:r>
                      <a:r>
                        <a:rPr lang="ru-RU" sz="2200" dirty="0">
                          <a:effectLst/>
                        </a:rPr>
                        <a:t>Там три года куры не несутся</a:t>
                      </a:r>
                      <a:br>
                        <a:rPr lang="ru-RU" sz="2200" dirty="0">
                          <a:effectLst/>
                        </a:rPr>
                      </a:b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</a:rPr>
                        <a:t>М. </a:t>
                      </a:r>
                      <a:r>
                        <a:rPr lang="ru-RU" sz="2200" dirty="0">
                          <a:effectLst/>
                        </a:rPr>
                        <a:t>а он алтын просит</a:t>
                      </a:r>
                      <a:br>
                        <a:rPr lang="ru-RU" sz="2200" dirty="0">
                          <a:effectLst/>
                        </a:rPr>
                      </a:b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</a:rPr>
                        <a:t>Н. </a:t>
                      </a:r>
                      <a:r>
                        <a:rPr lang="ru-RU" sz="2200" dirty="0">
                          <a:effectLst/>
                        </a:rPr>
                        <a:t>да после не кори</a:t>
                      </a:r>
                      <a:br>
                        <a:rPr lang="ru-RU" sz="2200" dirty="0">
                          <a:effectLst/>
                        </a:rPr>
                      </a:b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</a:rPr>
                        <a:t>О. </a:t>
                      </a:r>
                      <a:r>
                        <a:rPr lang="ru-RU" sz="2200" dirty="0">
                          <a:effectLst/>
                        </a:rPr>
                        <a:t>потер, она и отстала</a:t>
                      </a:r>
                      <a:br>
                        <a:rPr lang="ru-RU" sz="2200" dirty="0">
                          <a:effectLst/>
                        </a:rPr>
                      </a:b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</a:rPr>
                        <a:t>П. </a:t>
                      </a:r>
                      <a:r>
                        <a:rPr lang="ru-RU" sz="2200" dirty="0">
                          <a:effectLst/>
                        </a:rPr>
                        <a:t>лучше краденого каравая</a:t>
                      </a:r>
                      <a:br>
                        <a:rPr lang="ru-RU" sz="2200" dirty="0">
                          <a:effectLst/>
                        </a:rPr>
                      </a:b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</a:rPr>
                        <a:t>Р. </a:t>
                      </a:r>
                      <a:r>
                        <a:rPr lang="ru-RU" sz="2200" dirty="0">
                          <a:effectLst/>
                        </a:rPr>
                        <a:t>быть без грибов.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92" marR="43292" marT="43292" marB="43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7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Прочитайте фразеологизмы. Почему они написаны не по-русски? Переводятся ли они? Что обозначают? Из какого языка заимствованы? Составьте с ними предложения. При затруднении обращайтесь к словарю иностранных слов.</a:t>
            </a:r>
            <a:b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501008"/>
            <a:ext cx="7776864" cy="26642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 marL="68580" indent="0">
              <a:buNone/>
            </a:pPr>
            <a:r>
              <a:rPr lang="en-US" sz="3200" b="1" dirty="0" smtClean="0"/>
              <a:t>Alma mater </a:t>
            </a:r>
            <a:endParaRPr lang="ru-RU" sz="3200" b="1" dirty="0" smtClean="0"/>
          </a:p>
          <a:p>
            <a:pPr marL="68580" indent="0">
              <a:buNone/>
            </a:pPr>
            <a:r>
              <a:rPr lang="en-US" sz="3200" b="1" dirty="0" smtClean="0"/>
              <a:t>a priori </a:t>
            </a:r>
            <a:endParaRPr lang="ru-RU" sz="3200" b="1" dirty="0" smtClean="0"/>
          </a:p>
          <a:p>
            <a:pPr marL="68580" indent="0">
              <a:buNone/>
            </a:pPr>
            <a:r>
              <a:rPr lang="en-US" sz="3200" b="1" dirty="0" smtClean="0"/>
              <a:t>carte blanche </a:t>
            </a:r>
            <a:endParaRPr lang="ru-RU" sz="3200" b="1" dirty="0" smtClean="0"/>
          </a:p>
          <a:p>
            <a:pPr marL="68580" indent="0">
              <a:buNone/>
            </a:pPr>
            <a:r>
              <a:rPr lang="en-US" sz="3200" b="1" dirty="0" smtClean="0"/>
              <a:t>post </a:t>
            </a:r>
            <a:r>
              <a:rPr lang="en-US" sz="3200" b="1" dirty="0" err="1" smtClean="0"/>
              <a:t>faktum</a:t>
            </a:r>
            <a:r>
              <a:rPr lang="en-US" sz="3200" b="1" dirty="0" smtClean="0"/>
              <a:t> </a:t>
            </a:r>
            <a:endParaRPr lang="ru-RU" sz="3200" b="1" dirty="0" smtClean="0"/>
          </a:p>
          <a:p>
            <a:pPr marL="68580" indent="0">
              <a:buNone/>
            </a:pPr>
            <a:endParaRPr lang="ru-RU" sz="3200" b="1" dirty="0" smtClean="0"/>
          </a:p>
          <a:p>
            <a:pPr marL="68580" indent="0">
              <a:buNone/>
            </a:pPr>
            <a:r>
              <a:rPr lang="en-US" sz="3200" b="1" dirty="0" smtClean="0"/>
              <a:t>post scriptum </a:t>
            </a:r>
            <a:endParaRPr lang="ru-RU" sz="3200" b="1" dirty="0" smtClean="0"/>
          </a:p>
          <a:p>
            <a:pPr marL="68580" indent="0">
              <a:buNone/>
            </a:pPr>
            <a:r>
              <a:rPr lang="en-US" sz="3200" b="1" dirty="0" err="1" smtClean="0"/>
              <a:t>salto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mortale</a:t>
            </a:r>
            <a:r>
              <a:rPr lang="en-US" sz="3200" b="1" dirty="0" smtClean="0"/>
              <a:t> </a:t>
            </a:r>
            <a:endParaRPr lang="ru-RU" sz="3200" b="1" dirty="0" smtClean="0"/>
          </a:p>
          <a:p>
            <a:pPr marL="68580" indent="0">
              <a:buNone/>
            </a:pPr>
            <a:r>
              <a:rPr lang="en-US" sz="3200" b="1" dirty="0" smtClean="0"/>
              <a:t>status </a:t>
            </a:r>
            <a:r>
              <a:rPr lang="en-US" sz="3200" b="1" dirty="0" err="1" smtClean="0"/>
              <a:t>qwo</a:t>
            </a:r>
            <a:r>
              <a:rPr lang="en-US" sz="3200" b="1" dirty="0" smtClean="0"/>
              <a:t> </a:t>
            </a:r>
            <a:endParaRPr lang="ru-RU" sz="3200" b="1" dirty="0" smtClean="0"/>
          </a:p>
          <a:p>
            <a:pPr marL="68580" indent="0">
              <a:buNone/>
            </a:pPr>
            <a:r>
              <a:rPr lang="en-US" sz="3200" b="1" dirty="0" err="1" smtClean="0"/>
              <a:t>volens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nolens</a:t>
            </a:r>
            <a:r>
              <a:rPr lang="en-US" sz="3200" b="1" dirty="0" smtClean="0"/>
              <a:t> </a:t>
            </a:r>
            <a:endParaRPr lang="ru-RU" sz="3200" b="1" dirty="0"/>
          </a:p>
          <a:p>
            <a:pPr marL="68580" indent="0">
              <a:buNone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470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4|1.7|1.4|1.9|1.6|1.4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5|1.5|1.6|1.9|1.7|1.7|1.9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363636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</TotalTime>
  <Words>341</Words>
  <Application>Microsoft Office PowerPoint</Application>
  <PresentationFormat>Экран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Презентация PowerPoint</vt:lpstr>
      <vt:lpstr>Исправь ошибки! </vt:lpstr>
      <vt:lpstr>Различайте значение фразеологизмов</vt:lpstr>
      <vt:lpstr>Говорите правильно</vt:lpstr>
      <vt:lpstr>Презентация PowerPoint</vt:lpstr>
      <vt:lpstr>Презентация PowerPoint</vt:lpstr>
      <vt:lpstr>Презентация PowerPoint</vt:lpstr>
      <vt:lpstr>Прочитайте фразеологизмы. Почему они написаны не по-русски? Переводятся ли они? Что обозначают? Из какого языка заимствованы? Составьте с ними предложения. При затруднении обращайтесь к словарю иностранных слов.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SUNNY</dc:creator>
  <cp:lastModifiedBy>SUNNY</cp:lastModifiedBy>
  <cp:revision>2</cp:revision>
  <dcterms:created xsi:type="dcterms:W3CDTF">2018-06-17T10:36:29Z</dcterms:created>
  <dcterms:modified xsi:type="dcterms:W3CDTF">2018-06-17T11:28:56Z</dcterms:modified>
</cp:coreProperties>
</file>