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7AD024-9B0D-4784-B3BB-42A45810DE39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2A0068-E93B-4C3E-A521-19C74CFC96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Лингвистическая игра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6072206"/>
            <a:ext cx="6562756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10 класс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10. Каких звуков больше в русском языке?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Как называется разговор двух или более лиц?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3214686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согласных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5500702"/>
            <a:ext cx="37147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диалог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8153400" cy="4595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11. Как называются глаголы с постфиксом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3600" b="1" i="1" dirty="0" err="1" smtClean="0">
                <a:solidFill>
                  <a:schemeClr val="bg2">
                    <a:lumMod val="25000"/>
                  </a:schemeClr>
                </a:solidFill>
              </a:rPr>
              <a:t>ся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>
              <a:buNone/>
            </a:pPr>
            <a:endParaRPr lang="ru-RU" sz="36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Как изменяются наречия?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488" y="3214686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возвратными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5072074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 изменяются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12. Исправьте ошибку.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/>
              <a:t> </a:t>
            </a:r>
            <a:endParaRPr lang="ru-RU" sz="3200" dirty="0" smtClean="0"/>
          </a:p>
          <a:p>
            <a:pPr algn="ctr">
              <a:buNone/>
            </a:pPr>
            <a:r>
              <a:rPr lang="ru-RU" sz="4000" i="1" dirty="0" smtClean="0"/>
              <a:t>Ходить как в воду окунутый. </a:t>
            </a:r>
            <a:endParaRPr lang="ru-RU" sz="4000" dirty="0" smtClean="0"/>
          </a:p>
          <a:p>
            <a:pPr algn="ctr">
              <a:buNone/>
            </a:pPr>
            <a:r>
              <a:rPr lang="ru-RU" sz="4000" i="1" dirty="0" smtClean="0"/>
              <a:t> </a:t>
            </a: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 </a:t>
            </a:r>
          </a:p>
          <a:p>
            <a:pPr algn="ctr">
              <a:buNone/>
            </a:pPr>
            <a:r>
              <a:rPr lang="ru-RU" sz="4000" i="1" dirty="0" smtClean="0"/>
              <a:t>Князь Игорь убег из плена.</a:t>
            </a:r>
            <a:endParaRPr lang="ru-RU" sz="4000" dirty="0" smtClean="0"/>
          </a:p>
          <a:p>
            <a:pPr>
              <a:buNone/>
            </a:pPr>
            <a:r>
              <a:rPr lang="ru-RU" sz="3200" i="1" dirty="0" smtClean="0"/>
              <a:t> 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500438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опущенный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643578"/>
            <a:ext cx="34290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убежал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13. Выберите правильный 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вариант ответа.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 </a:t>
            </a:r>
            <a:endParaRPr lang="ru-RU" sz="3600" dirty="0" smtClean="0"/>
          </a:p>
          <a:p>
            <a:pPr algn="ctr">
              <a:buNone/>
            </a:pPr>
            <a:r>
              <a:rPr lang="ru-RU" sz="4000" i="1" dirty="0" smtClean="0"/>
              <a:t>Их было (пять, пятеро).</a:t>
            </a:r>
            <a:endParaRPr lang="ru-RU" sz="4000" dirty="0" smtClean="0"/>
          </a:p>
          <a:p>
            <a:pPr algn="ctr">
              <a:buNone/>
            </a:pPr>
            <a:r>
              <a:rPr lang="ru-RU" sz="4000" i="1" dirty="0" smtClean="0"/>
              <a:t> </a:t>
            </a:r>
            <a:endParaRPr lang="ru-RU" sz="4000" dirty="0" smtClean="0"/>
          </a:p>
          <a:p>
            <a:pPr algn="ctr">
              <a:buNone/>
            </a:pPr>
            <a:r>
              <a:rPr lang="ru-RU" sz="4000" i="1" dirty="0" smtClean="0"/>
              <a:t> </a:t>
            </a:r>
            <a:endParaRPr lang="ru-RU" sz="4000" dirty="0" smtClean="0"/>
          </a:p>
          <a:p>
            <a:pPr algn="ctr">
              <a:buNone/>
            </a:pPr>
            <a:r>
              <a:rPr lang="ru-RU" sz="4000" i="1" dirty="0" smtClean="0"/>
              <a:t>С (обеих, обоих) сторон. </a:t>
            </a:r>
            <a:endParaRPr lang="ru-RU" sz="4000" dirty="0" smtClean="0"/>
          </a:p>
          <a:p>
            <a:pPr>
              <a:buNone/>
            </a:pPr>
            <a:r>
              <a:rPr lang="ru-RU" sz="3600" i="1" dirty="0" smtClean="0"/>
              <a:t> </a:t>
            </a:r>
            <a:endParaRPr lang="ru-RU" sz="3600" dirty="0" smtClean="0"/>
          </a:p>
          <a:p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214686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Их было пятеро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214950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 обеих сторон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14. Какой частью речи является выделенное слово?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/>
              <a:t> </a:t>
            </a:r>
            <a:endParaRPr lang="ru-RU" sz="3200" dirty="0" smtClean="0"/>
          </a:p>
          <a:p>
            <a:pPr algn="ctr">
              <a:buNone/>
            </a:pPr>
            <a:r>
              <a:rPr lang="ru-RU" sz="3600" i="1" dirty="0" smtClean="0"/>
              <a:t>Он не делал </a:t>
            </a:r>
            <a:r>
              <a:rPr lang="ru-RU" sz="3600" b="1" i="1" dirty="0" smtClean="0"/>
              <a:t>решительно </a:t>
            </a:r>
            <a:r>
              <a:rPr lang="ru-RU" sz="3600" i="1" dirty="0" smtClean="0"/>
              <a:t>ничего.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 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 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Надо быть </a:t>
            </a:r>
            <a:r>
              <a:rPr lang="ru-RU" sz="3600" b="1" i="1" dirty="0" smtClean="0"/>
              <a:t>исключительно </a:t>
            </a:r>
            <a:r>
              <a:rPr lang="ru-RU" sz="3600" i="1" dirty="0" smtClean="0"/>
              <a:t>внимательным. </a:t>
            </a:r>
            <a:endParaRPr lang="ru-RU" sz="3600" dirty="0" smtClean="0"/>
          </a:p>
          <a:p>
            <a:pPr>
              <a:buNone/>
            </a:pPr>
            <a:r>
              <a:rPr lang="ru-RU" sz="3200" i="1" dirty="0" smtClean="0"/>
              <a:t> 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3214686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Частицей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357826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Наречием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15. Как называется одинаковое построение рядом расположенных предложений? 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 какому пласту лексики относятся слова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 перст, очи, </a:t>
            </a:r>
            <a:r>
              <a:rPr lang="ru-RU" sz="3200" b="1" i="1" dirty="0" err="1" smtClean="0">
                <a:solidFill>
                  <a:schemeClr val="bg2">
                    <a:lumMod val="25000"/>
                  </a:schemeClr>
                </a:solidFill>
              </a:rPr>
              <a:t>виждь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, внемли?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214686"/>
            <a:ext cx="67866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Синтаксический параллелизм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5500702"/>
            <a:ext cx="37862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 архаизмам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8153400" cy="449580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16. Как называется образное художественное определение? </a:t>
            </a:r>
          </a:p>
          <a:p>
            <a:pPr algn="ctr">
              <a:buNone/>
            </a:pPr>
            <a:endParaRPr lang="ru-RU" sz="32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Закончите логическую цепочку: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 согласование, управление, …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214686"/>
            <a:ext cx="271464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Эпитет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500702"/>
            <a:ext cx="31432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Примыкание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17. Как в современном языке звучит древнерусское слово 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град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Какой азбуке принадлежат буквы: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 аз, буки, веди? 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sz="3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endParaRPr lang="ru-RU" sz="32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214686"/>
            <a:ext cx="31432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Город 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5572140"/>
            <a:ext cx="31432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Кириллице  </a:t>
            </a: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25646"/>
            <a:ext cx="2163713" cy="162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29" y="5154157"/>
            <a:ext cx="1868982" cy="148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857364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18. Как называются слова, пришедшие в русский язык из других языков?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Как называется раздел науки о языке, изучающий части речи?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357562"/>
            <a:ext cx="392909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Заимствованные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5786454"/>
            <a:ext cx="314327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Морфология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19. С каким фразеологизмом связан следующий рассказ?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9001156" cy="5114948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sz="3300" dirty="0" smtClean="0"/>
              <a:t>    Карфагенский полководец </a:t>
            </a:r>
            <a:r>
              <a:rPr lang="ru-RU" sz="3300" dirty="0" err="1" smtClean="0"/>
              <a:t>Аннибал</a:t>
            </a:r>
            <a:r>
              <a:rPr lang="ru-RU" sz="3300" dirty="0" smtClean="0"/>
              <a:t> (Ганнибал, 247–183 гг. до н.э.) еще мальчиком поклялся быть непримиримым врагом Рима и клятву свою сдержал.</a:t>
            </a:r>
          </a:p>
          <a:p>
            <a:pPr algn="just">
              <a:buNone/>
            </a:pPr>
            <a:r>
              <a:rPr lang="ru-RU" sz="3300" dirty="0" smtClean="0"/>
              <a:t> </a:t>
            </a:r>
          </a:p>
          <a:p>
            <a:pPr algn="just">
              <a:buNone/>
            </a:pPr>
            <a:endParaRPr lang="ru-RU" sz="3300" dirty="0" smtClean="0"/>
          </a:p>
          <a:p>
            <a:pPr algn="just">
              <a:buNone/>
            </a:pPr>
            <a:r>
              <a:rPr lang="ru-RU" sz="3300" dirty="0" smtClean="0"/>
              <a:t>    Французский философ XIX века Жан Буридан высказался так, доказывая отсутствие у людей абсолютной свободы воли: «</a:t>
            </a:r>
            <a:r>
              <a:rPr lang="ru-RU" sz="3300" dirty="0" err="1" smtClean="0"/>
              <a:t>Осел</a:t>
            </a:r>
            <a:r>
              <a:rPr lang="ru-RU" sz="3300" dirty="0" smtClean="0"/>
              <a:t>, находящийся на одинаковом расстоянии от двух одинаковых охапок сена, умрет от голода, так как при абсолютной свободе воли не решился бы предпочесть одну из охапок».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143248"/>
            <a:ext cx="39290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Аннибалова клятва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3143248"/>
            <a:ext cx="392909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Буриданов </a:t>
            </a:r>
            <a:r>
              <a:rPr lang="ru-RU" sz="3200" b="1" dirty="0" err="1" smtClean="0"/>
              <a:t>осёл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05894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38777"/>
            <a:ext cx="964351" cy="108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6278"/>
            <a:ext cx="3937620" cy="21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6"/>
          <a:stretch/>
        </p:blipFill>
        <p:spPr bwMode="auto">
          <a:xfrm>
            <a:off x="4572000" y="1556792"/>
            <a:ext cx="3937620" cy="28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1. Определите слово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по его лексическому значению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4357718" cy="485778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/>
              <a:t>1-я команда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endParaRPr lang="ru-RU" sz="28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3200" i="1" dirty="0" smtClean="0"/>
              <a:t>Цвет </a:t>
            </a:r>
            <a:r>
              <a:rPr lang="ru-RU" sz="3200" i="1" dirty="0"/>
              <a:t>фиалки и сирени... </a:t>
            </a:r>
            <a:endParaRPr lang="ru-RU" sz="32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/>
              <a:t> 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2-я команда</a:t>
            </a: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i="1" dirty="0"/>
              <a:t>Заранее </a:t>
            </a:r>
            <a:r>
              <a:rPr lang="ru-RU" sz="3200" i="1" dirty="0" smtClean="0"/>
              <a:t>намеченный путь </a:t>
            </a:r>
            <a:r>
              <a:rPr lang="ru-RU" sz="3200" i="1" dirty="0"/>
              <a:t>следования.</a:t>
            </a:r>
            <a:r>
              <a:rPr lang="ru-RU" sz="32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/>
              <a:t> </a:t>
            </a:r>
            <a:endParaRPr lang="ru-RU" sz="2800" dirty="0"/>
          </a:p>
          <a:p>
            <a:pPr marL="0" indent="0">
              <a:spcBef>
                <a:spcPts val="0"/>
              </a:spcBef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2571744"/>
            <a:ext cx="28575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Лиловый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12050" y="5733256"/>
            <a:ext cx="28575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Маршрут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79631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2. Найдите в предложении ошибку в словоупотреблении, исправьте ее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r>
              <a:rPr lang="ru-RU" sz="3600" i="1" dirty="0"/>
              <a:t>Этот человек был полный невежа в вопросах искусства.</a:t>
            </a:r>
            <a:endParaRPr lang="ru-RU" sz="3600" dirty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r>
              <a:rPr lang="ru-RU" sz="3600" i="1" dirty="0" smtClean="0"/>
              <a:t>Он </a:t>
            </a:r>
            <a:r>
              <a:rPr lang="ru-RU" sz="3600" i="1" dirty="0"/>
              <a:t>облокотился локтем на стол</a:t>
            </a:r>
            <a:r>
              <a:rPr lang="ru-RU" sz="3600" i="1" dirty="0" smtClean="0"/>
              <a:t>.</a:t>
            </a:r>
          </a:p>
          <a:p>
            <a:endParaRPr lang="ru-RU" sz="36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143248"/>
            <a:ext cx="285752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Невежда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5286388"/>
            <a:ext cx="66437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Лишнее слово – «локтем»</a:t>
            </a:r>
            <a:endParaRPr lang="ru-RU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91" y="2492896"/>
            <a:ext cx="1976491" cy="157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428604"/>
            <a:ext cx="8153400" cy="61436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3. Определите значение слова 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антагонизм,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выберите правильный ответ: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r>
              <a:rPr lang="ru-RU" sz="3800" i="1" dirty="0" smtClean="0"/>
              <a:t>а</a:t>
            </a:r>
            <a:r>
              <a:rPr lang="ru-RU" sz="3800" i="1" dirty="0"/>
              <a:t>) репутация;</a:t>
            </a:r>
            <a:endParaRPr lang="ru-RU" sz="3800" dirty="0"/>
          </a:p>
          <a:p>
            <a:pPr>
              <a:buNone/>
            </a:pPr>
            <a:r>
              <a:rPr lang="ru-RU" sz="3800" i="1" dirty="0"/>
              <a:t>б) противоречие;</a:t>
            </a:r>
            <a:endParaRPr lang="ru-RU" sz="3800" dirty="0"/>
          </a:p>
          <a:p>
            <a:pPr>
              <a:buNone/>
            </a:pPr>
            <a:r>
              <a:rPr lang="ru-RU" sz="3800" i="1" dirty="0"/>
              <a:t>в) равнодушие.</a:t>
            </a:r>
            <a:endParaRPr lang="ru-RU" sz="3800" dirty="0"/>
          </a:p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Определите значение слова 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апелляция, 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выберите правильный вариант: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3800" i="1" dirty="0"/>
              <a:t>а) просьба о пересмотре какого-либо решения;</a:t>
            </a:r>
            <a:endParaRPr lang="ru-RU" sz="3800" dirty="0"/>
          </a:p>
          <a:p>
            <a:pPr>
              <a:buNone/>
            </a:pPr>
            <a:r>
              <a:rPr lang="ru-RU" sz="3800" i="1" dirty="0"/>
              <a:t>б) музыкальное произведение;</a:t>
            </a:r>
            <a:endParaRPr lang="ru-RU" sz="3800" dirty="0"/>
          </a:p>
          <a:p>
            <a:pPr>
              <a:buNone/>
            </a:pPr>
            <a:r>
              <a:rPr lang="ru-RU" sz="3800" i="1" dirty="0"/>
              <a:t>в) косметическая процедура.</a:t>
            </a:r>
            <a:endParaRPr lang="ru-RU" sz="38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6314" y="2000240"/>
            <a:ext cx="34290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противоречие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29322" y="5214950"/>
            <a:ext cx="28575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просьба о пересмотре какого-либо решения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4. Замените выделенное слово другим, точно передающим данное понятие.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143116"/>
            <a:ext cx="8153400" cy="44958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После оттепели снова ударил мороз и на снегу образовалась </a:t>
            </a:r>
            <a:r>
              <a:rPr lang="ru-RU" sz="3200" b="1" i="1" dirty="0" smtClean="0"/>
              <a:t>ледяная корка. 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i="1" dirty="0" smtClean="0"/>
              <a:t>Мы пересаживали рассаду </a:t>
            </a:r>
            <a:r>
              <a:rPr lang="ru-RU" sz="3200" b="1" i="1" dirty="0" smtClean="0"/>
              <a:t>в землю. </a:t>
            </a:r>
            <a:endParaRPr lang="ru-RU" sz="32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3500438"/>
            <a:ext cx="18573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наст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5072074"/>
            <a:ext cx="192882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грунт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5. Какие из приведенных существительных можно причислить (грамматически) к одушевленным?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00024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/>
          </a:p>
          <a:p>
            <a:pPr algn="ctr">
              <a:buNone/>
            </a:pPr>
            <a:r>
              <a:rPr lang="ru-RU" sz="3600" i="1" dirty="0" smtClean="0"/>
              <a:t>Дуб, кукла, млекопитающее.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 </a:t>
            </a:r>
            <a:endParaRPr lang="ru-RU" sz="3600" dirty="0" smtClean="0"/>
          </a:p>
          <a:p>
            <a:pPr algn="ctr">
              <a:buNone/>
            </a:pP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/>
              <a:t>Народ, чудовище, мертвец.</a:t>
            </a:r>
            <a:endParaRPr lang="ru-RU" sz="3600" dirty="0" smtClean="0"/>
          </a:p>
          <a:p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43174" y="3214686"/>
            <a:ext cx="4714908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214678" y="5143512"/>
            <a:ext cx="4000528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6. Определите род существительного 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362200"/>
            <a:ext cx="2071702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i="1" dirty="0" smtClean="0"/>
              <a:t>кофе </a:t>
            </a:r>
            <a:endParaRPr lang="ru-RU" sz="4400" dirty="0" smtClean="0"/>
          </a:p>
          <a:p>
            <a:pPr>
              <a:buNone/>
            </a:pPr>
            <a:r>
              <a:rPr lang="ru-RU" sz="4400" i="1" dirty="0" smtClean="0"/>
              <a:t> </a:t>
            </a:r>
            <a:endParaRPr lang="ru-RU" sz="4400" dirty="0" smtClean="0"/>
          </a:p>
          <a:p>
            <a:pPr>
              <a:buNone/>
            </a:pPr>
            <a:r>
              <a:rPr lang="ru-RU" sz="4400" i="1" dirty="0" smtClean="0"/>
              <a:t>ралли </a:t>
            </a:r>
            <a:endParaRPr lang="ru-RU" sz="4400" dirty="0" smtClean="0"/>
          </a:p>
          <a:p>
            <a:pPr>
              <a:buNone/>
            </a:pPr>
            <a:r>
              <a:rPr lang="ru-RU" sz="4000" i="1" dirty="0" smtClean="0"/>
              <a:t> </a:t>
            </a:r>
            <a:endParaRPr lang="ru-RU" sz="4000" dirty="0" smtClean="0"/>
          </a:p>
          <a:p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2500306"/>
            <a:ext cx="18573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М.р.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3929066"/>
            <a:ext cx="18573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Ср.р.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21652"/>
            <a:ext cx="2671516" cy="200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671516" cy="180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7. Назовите существительные, которые не имеют формы единственного числа.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928802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4000" i="1" dirty="0" smtClean="0"/>
              <a:t>Встречи, консервы, заслуги.</a:t>
            </a: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 </a:t>
            </a:r>
          </a:p>
          <a:p>
            <a:pPr algn="ctr">
              <a:buNone/>
            </a:pPr>
            <a:r>
              <a:rPr lang="ru-RU" sz="4000" i="1" dirty="0" smtClean="0"/>
              <a:t>Чернила, кеды, клипсы.</a:t>
            </a:r>
            <a:endParaRPr lang="ru-RU" sz="4000" dirty="0" smtClean="0"/>
          </a:p>
          <a:p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14744" y="3214686"/>
            <a:ext cx="1928826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43108" y="4643446"/>
            <a:ext cx="1928826" cy="158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643998" cy="42386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9. Образуйте от существительного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инженер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форму множественного числа.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Образуйте от существительного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профессор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форму множественного числа.</a:t>
            </a:r>
          </a:p>
          <a:p>
            <a:pPr>
              <a:buNone/>
            </a:pPr>
            <a:r>
              <a:rPr lang="ru-RU" sz="3600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endParaRPr lang="ru-RU" sz="36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2643182"/>
            <a:ext cx="34290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инженеры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00364" y="5572140"/>
            <a:ext cx="34290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профессора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363636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</TotalTime>
  <Words>279</Words>
  <Application>Microsoft Office PowerPoint</Application>
  <PresentationFormat>Экран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Лингвистическая игра</vt:lpstr>
      <vt:lpstr>1. Определите слово  по его лексическому значению   </vt:lpstr>
      <vt:lpstr>2. Найдите в предложении ошибку в словоупотреблении, исправьте ее </vt:lpstr>
      <vt:lpstr> </vt:lpstr>
      <vt:lpstr>4. Замените выделенное слово другим, точно передающим данное понятие. </vt:lpstr>
      <vt:lpstr>5. Какие из приведенных существительных можно причислить (грамматически) к одушевленным? </vt:lpstr>
      <vt:lpstr>6. Определите род существительного </vt:lpstr>
      <vt:lpstr>7. Назовите существительные, которые не имеют формы единственного числа. </vt:lpstr>
      <vt:lpstr>Презентация PowerPoint</vt:lpstr>
      <vt:lpstr>Презентация PowerPoint</vt:lpstr>
      <vt:lpstr>Презентация PowerPoint</vt:lpstr>
      <vt:lpstr>12. Исправьте ошибку. </vt:lpstr>
      <vt:lpstr>13. Выберите правильный  вариант ответа. </vt:lpstr>
      <vt:lpstr>14. Какой частью речи является выделенное слово? </vt:lpstr>
      <vt:lpstr> </vt:lpstr>
      <vt:lpstr>Презентация PowerPoint</vt:lpstr>
      <vt:lpstr>Презентация PowerPoint</vt:lpstr>
      <vt:lpstr>Презентация PowerPoint</vt:lpstr>
      <vt:lpstr>19. С каким фразеологизмом связан следующий рассказ?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ИНТЕРНЕТ</dc:creator>
  <cp:lastModifiedBy>SUNNY</cp:lastModifiedBy>
  <cp:revision>10</cp:revision>
  <dcterms:created xsi:type="dcterms:W3CDTF">2011-04-30T04:13:26Z</dcterms:created>
  <dcterms:modified xsi:type="dcterms:W3CDTF">2018-06-15T04:06:06Z</dcterms:modified>
</cp:coreProperties>
</file>