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4" r:id="rId3"/>
    <p:sldId id="258" r:id="rId4"/>
    <p:sldId id="259" r:id="rId5"/>
    <p:sldId id="260" r:id="rId6"/>
    <p:sldId id="261" r:id="rId7"/>
    <p:sldId id="277" r:id="rId8"/>
    <p:sldId id="262" r:id="rId9"/>
    <p:sldId id="278" r:id="rId10"/>
    <p:sldId id="279" r:id="rId11"/>
    <p:sldId id="280" r:id="rId12"/>
    <p:sldId id="281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8C34-FF06-45DC-A867-70EFA18C379B}" type="datetimeFigureOut">
              <a:rPr lang="ru-RU" smtClean="0"/>
              <a:t>17.06.2018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0946-B9D7-4263-8983-5B828E3565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60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8C34-FF06-45DC-A867-70EFA18C379B}" type="datetimeFigureOut">
              <a:rPr lang="ru-RU" smtClean="0"/>
              <a:t>17.06.2018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0946-B9D7-4263-8983-5B828E3565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290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8C34-FF06-45DC-A867-70EFA18C379B}" type="datetimeFigureOut">
              <a:rPr lang="ru-RU" smtClean="0"/>
              <a:t>17.06.2018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0946-B9D7-4263-8983-5B828E3565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257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8C34-FF06-45DC-A867-70EFA18C379B}" type="datetimeFigureOut">
              <a:rPr lang="ru-RU" smtClean="0"/>
              <a:t>17.06.2018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0946-B9D7-4263-8983-5B828E3565B8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8C34-FF06-45DC-A867-70EFA18C379B}" type="datetimeFigureOut">
              <a:rPr lang="ru-RU" smtClean="0"/>
              <a:t>17.06.2018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0946-B9D7-4263-8983-5B828E3565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8C34-FF06-45DC-A867-70EFA18C379B}" type="datetimeFigureOut">
              <a:rPr lang="ru-RU" smtClean="0"/>
              <a:t>17.06.2018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0946-B9D7-4263-8983-5B828E3565B8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8C34-FF06-45DC-A867-70EFA18C379B}" type="datetimeFigureOut">
              <a:rPr lang="ru-RU" smtClean="0"/>
              <a:t>17.06.2018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0946-B9D7-4263-8983-5B828E3565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8C34-FF06-45DC-A867-70EFA18C379B}" type="datetimeFigureOut">
              <a:rPr lang="ru-RU" smtClean="0"/>
              <a:t>17.06.2018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0946-B9D7-4263-8983-5B828E3565B8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8C34-FF06-45DC-A867-70EFA18C379B}" type="datetimeFigureOut">
              <a:rPr lang="ru-RU" smtClean="0"/>
              <a:t>17.06.2018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0946-B9D7-4263-8983-5B828E3565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8C34-FF06-45DC-A867-70EFA18C379B}" type="datetimeFigureOut">
              <a:rPr lang="ru-RU" smtClean="0"/>
              <a:t>17.06.2018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0946-B9D7-4263-8983-5B828E3565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8C34-FF06-45DC-A867-70EFA18C379B}" type="datetimeFigureOut">
              <a:rPr lang="ru-RU" smtClean="0"/>
              <a:t>17.06.2018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0946-B9D7-4263-8983-5B828E3565B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8C34-FF06-45DC-A867-70EFA18C379B}" type="datetimeFigureOut">
              <a:rPr lang="ru-RU" smtClean="0"/>
              <a:t>17.06.2018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0946-B9D7-4263-8983-5B828E3565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2331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8C34-FF06-45DC-A867-70EFA18C379B}" type="datetimeFigureOut">
              <a:rPr lang="ru-RU" smtClean="0"/>
              <a:t>17.06.2018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0946-B9D7-4263-8983-5B828E3565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8C34-FF06-45DC-A867-70EFA18C379B}" type="datetimeFigureOut">
              <a:rPr lang="ru-RU" smtClean="0"/>
              <a:t>17.06.2018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0946-B9D7-4263-8983-5B828E3565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8C34-FF06-45DC-A867-70EFA18C379B}" type="datetimeFigureOut">
              <a:rPr lang="ru-RU" smtClean="0"/>
              <a:t>17.06.2018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0946-B9D7-4263-8983-5B828E3565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8C34-FF06-45DC-A867-70EFA18C379B}" type="datetimeFigureOut">
              <a:rPr lang="ru-RU" smtClean="0"/>
              <a:t>17.06.2018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0946-B9D7-4263-8983-5B828E3565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17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8C34-FF06-45DC-A867-70EFA18C379B}" type="datetimeFigureOut">
              <a:rPr lang="ru-RU" smtClean="0"/>
              <a:t>17.06.2018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0946-B9D7-4263-8983-5B828E3565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094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8C34-FF06-45DC-A867-70EFA18C379B}" type="datetimeFigureOut">
              <a:rPr lang="ru-RU" smtClean="0"/>
              <a:t>17.06.2018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0946-B9D7-4263-8983-5B828E3565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619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8C34-FF06-45DC-A867-70EFA18C379B}" type="datetimeFigureOut">
              <a:rPr lang="ru-RU" smtClean="0"/>
              <a:t>17.06.2018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0946-B9D7-4263-8983-5B828E3565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012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8C34-FF06-45DC-A867-70EFA18C379B}" type="datetimeFigureOut">
              <a:rPr lang="ru-RU" smtClean="0"/>
              <a:t>17.06.2018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0946-B9D7-4263-8983-5B828E3565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223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8C34-FF06-45DC-A867-70EFA18C379B}" type="datetimeFigureOut">
              <a:rPr lang="ru-RU" smtClean="0"/>
              <a:t>17.06.2018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0946-B9D7-4263-8983-5B828E3565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58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8C34-FF06-45DC-A867-70EFA18C379B}" type="datetimeFigureOut">
              <a:rPr lang="ru-RU" smtClean="0"/>
              <a:t>17.06.2018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70946-B9D7-4263-8983-5B828E3565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758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38C34-FF06-45DC-A867-70EFA18C379B}" type="datetimeFigureOut">
              <a:rPr lang="ru-RU" smtClean="0"/>
              <a:t>17.06.2018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70946-B9D7-4263-8983-5B828E3565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107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3038C34-FF06-45DC-A867-70EFA18C379B}" type="datetimeFigureOut">
              <a:rPr lang="ru-RU" smtClean="0"/>
              <a:t>17.06.2018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F670946-B9D7-4263-8983-5B828E3565B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7441" y="620688"/>
            <a:ext cx="5904656" cy="230832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charset="0"/>
              </a:rPr>
              <a:t>Задание № 4.</a:t>
            </a:r>
            <a:br>
              <a:rPr lang="ru-RU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charset="0"/>
              </a:rPr>
            </a:br>
            <a:r>
              <a:rPr lang="ru-RU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charset="0"/>
              </a:rPr>
              <a:t>Орфоэпические нормы </a:t>
            </a:r>
            <a:br>
              <a:rPr lang="ru-RU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charset="0"/>
              </a:rPr>
            </a:br>
            <a:endParaRPr lang="ru-RU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charset="0"/>
            </a:endParaRPr>
          </a:p>
        </p:txBody>
      </p:sp>
      <p:pic>
        <p:nvPicPr>
          <p:cNvPr id="717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542" y="3140968"/>
            <a:ext cx="4608512" cy="316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642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89440" y="464182"/>
            <a:ext cx="8675047" cy="60016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3.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В некоторых именах существительных ударение является неподвижным и падает на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КОРЕНЬ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 во ВСЕХ ПАДЕЖАХ: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аэропОрт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 -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аэропОрты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ru-RU" sz="320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(им. п. мн.ч.)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бАнт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 -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бАнты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 - с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бАнтами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бухгАлтер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 -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бухгАлтеров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ru-RU" sz="320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(род. п. мн.ч.)</a:t>
            </a:r>
            <a:endParaRPr kumimoji="0" lang="ru-RU" sz="320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Икс - Иксы - с Иксом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крАн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 -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крАны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лЕктор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 -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лЕкторы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лЕкторов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мЕстность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Times New Roman" pitchFamily="18" charset="0"/>
              </a:rPr>
              <a:t> –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мЕстностей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тОрт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Times New Roman" pitchFamily="18" charset="0"/>
              </a:rPr>
              <a:t> -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тОрты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Times New Roman" pitchFamily="18" charset="0"/>
              </a:rPr>
              <a:t> -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с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тОртом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тОртами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шАрф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Times New Roman" pitchFamily="18" charset="0"/>
              </a:rPr>
              <a:t> -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шАрфы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Times New Roman" pitchFamily="18" charset="0"/>
              </a:rPr>
              <a:t> -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нет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шАрфа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374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8832" y="117358"/>
            <a:ext cx="8568952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ea typeface="Arial Unicode MS" pitchFamily="34" charset="-128"/>
                <a:cs typeface="Times New Roman" pitchFamily="18" charset="0"/>
              </a:rPr>
              <a:t>мнемонические рифмовки</a:t>
            </a:r>
            <a:endParaRPr lang="ru-RU" sz="4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48832" y="886799"/>
            <a:ext cx="8568952" cy="586314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2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1) Хватит улыбаться,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А также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баловАться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2) Василиса так красива,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Да ещё и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прозорлИва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!</a:t>
            </a: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3) Снова бегемот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rgbClr val="000000"/>
                </a:solidFill>
                <a:ea typeface="Arial Unicode MS" pitchFamily="34" charset="-128"/>
                <a:cs typeface="Times New Roman" pitchFamily="18" charset="0"/>
              </a:rPr>
              <a:t>По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ломал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нефтепровОд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4) Потолок отличный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Весь он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мозаИчный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!</a:t>
            </a: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5) Уважаемый наш сэр,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Посетите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диспансЕр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6) Моя соседка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Фёкла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Вырастила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свЁклу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Arial Unicode MS" pitchFamily="34" charset="-128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7)Рынок совсем новый: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Видимо,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оптОвый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!</a:t>
            </a: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8)</a:t>
            </a:r>
            <a:r>
              <a:rPr lang="ru-RU" sz="24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Если лопать </a:t>
            </a:r>
            <a:r>
              <a:rPr lang="ru-RU" sz="2400" b="1" dirty="0" err="1" smtClean="0">
                <a:solidFill>
                  <a:srgbClr val="000000"/>
                </a:solidFill>
                <a:ea typeface="Arial Unicode MS" pitchFamily="34" charset="-128"/>
                <a:cs typeface="Times New Roman" pitchFamily="18" charset="0"/>
              </a:rPr>
              <a:t>тОрты</a:t>
            </a:r>
            <a:r>
              <a:rPr lang="ru-RU" sz="2400" dirty="0" smtClean="0">
                <a:solidFill>
                  <a:srgbClr val="000000"/>
                </a:solidFill>
                <a:ea typeface="Arial Unicode MS" pitchFamily="34" charset="-128"/>
                <a:cs typeface="Times New Roman" pitchFamily="18" charset="0"/>
              </a:rPr>
              <a:t>,</a:t>
            </a:r>
            <a:endParaRPr lang="ru-RU" sz="2400" dirty="0" smtClean="0">
              <a:solidFill>
                <a:srgbClr val="000000"/>
              </a:solidFill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То не влезешь в шорты,</a:t>
            </a: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9)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ЗавИдно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, когда видно!</a:t>
            </a: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10) Вижу, этот старый пень,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Очень крепкий, как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кремЕнь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Arial Unicode MS" pitchFamily="34" charset="-128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rgbClr val="000000"/>
                </a:solidFill>
                <a:ea typeface="Arial Unicode MS" pitchFamily="34" charset="-128"/>
                <a:cs typeface="Times New Roman" pitchFamily="18" charset="0"/>
              </a:rPr>
              <a:t>11) </a:t>
            </a:r>
            <a:r>
              <a:rPr lang="ru-RU" sz="2400" b="1" dirty="0" err="1" smtClean="0">
                <a:solidFill>
                  <a:srgbClr val="000000"/>
                </a:solidFill>
                <a:ea typeface="Arial Unicode MS" pitchFamily="34" charset="-128"/>
                <a:cs typeface="Times New Roman" pitchFamily="18" charset="0"/>
              </a:rPr>
              <a:t>ТанцОвщицы</a:t>
            </a:r>
            <a:r>
              <a:rPr lang="ru-RU" sz="2400" dirty="0" smtClean="0">
                <a:solidFill>
                  <a:srgbClr val="000000"/>
                </a:solidFill>
                <a:ea typeface="Arial Unicode MS" pitchFamily="34" charset="-128"/>
                <a:cs typeface="Times New Roman" pitchFamily="18" charset="0"/>
              </a:rPr>
              <a:t> все в </a:t>
            </a:r>
            <a:r>
              <a:rPr lang="ru-RU" sz="2400" b="1" dirty="0" err="1" smtClean="0">
                <a:solidFill>
                  <a:srgbClr val="000000"/>
                </a:solidFill>
                <a:ea typeface="Arial Unicode MS" pitchFamily="34" charset="-128"/>
                <a:cs typeface="Times New Roman" pitchFamily="18" charset="0"/>
              </a:rPr>
              <a:t>бАнтах</a:t>
            </a:r>
            <a:r>
              <a:rPr lang="ru-RU" sz="2400" dirty="0" smtClean="0">
                <a:solidFill>
                  <a:srgbClr val="000000"/>
                </a:solidFill>
                <a:ea typeface="Arial Unicode MS" pitchFamily="34" charset="-128"/>
                <a:cs typeface="Times New Roman" pitchFamily="18" charset="0"/>
              </a:rPr>
              <a:t>, </a:t>
            </a: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rgbClr val="000000"/>
                </a:solidFill>
                <a:ea typeface="Arial Unicode MS" pitchFamily="34" charset="-128"/>
                <a:cs typeface="Times New Roman" pitchFamily="18" charset="0"/>
              </a:rPr>
              <a:t>       </a:t>
            </a:r>
            <a:r>
              <a:rPr lang="ru-RU" sz="2400" b="1" dirty="0" err="1" smtClean="0">
                <a:solidFill>
                  <a:srgbClr val="000000"/>
                </a:solidFill>
                <a:ea typeface="Arial Unicode MS" pitchFamily="34" charset="-128"/>
                <a:cs typeface="Times New Roman" pitchFamily="18" charset="0"/>
              </a:rPr>
              <a:t>танцОвщик</a:t>
            </a:r>
            <a:r>
              <a:rPr lang="ru-RU" sz="2400" dirty="0" smtClean="0">
                <a:solidFill>
                  <a:srgbClr val="000000"/>
                </a:solidFill>
                <a:ea typeface="Arial Unicode MS" pitchFamily="34" charset="-128"/>
                <a:cs typeface="Times New Roman" pitchFamily="18" charset="0"/>
              </a:rPr>
              <a:t> на </a:t>
            </a:r>
            <a:r>
              <a:rPr lang="ru-RU" sz="2400" b="1" dirty="0" err="1" smtClean="0">
                <a:solidFill>
                  <a:srgbClr val="000000"/>
                </a:solidFill>
                <a:ea typeface="Arial Unicode MS" pitchFamily="34" charset="-128"/>
                <a:cs typeface="Times New Roman" pitchFamily="18" charset="0"/>
              </a:rPr>
              <a:t>пуАнтах</a:t>
            </a:r>
            <a:r>
              <a:rPr lang="ru-RU" sz="2400" dirty="0" smtClean="0">
                <a:solidFill>
                  <a:srgbClr val="000000"/>
                </a:solidFill>
                <a:ea typeface="Arial Unicode MS" pitchFamily="34" charset="-128"/>
                <a:cs typeface="Times New Roman" pitchFamily="18" charset="0"/>
              </a:rPr>
              <a:t>.</a:t>
            </a:r>
            <a:endParaRPr lang="ru-RU" sz="900" dirty="0" smtClean="0">
              <a:solidFill>
                <a:srgbClr val="000000"/>
              </a:solidFill>
              <a:ea typeface="Arial Unicode MS" pitchFamily="34" charset="-128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 smtClean="0">
              <a:solidFill>
                <a:srgbClr val="000000"/>
              </a:solidFill>
              <a:ea typeface="Arial Unicode MS" pitchFamily="34" charset="-128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12)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ТОрты-шОрты-пОрты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Arial Unicode MS" pitchFamily="34" charset="-128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Arial Unicode MS" pitchFamily="34" charset="-128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rgbClr val="000000"/>
                </a:solidFill>
                <a:ea typeface="Arial Unicode MS" pitchFamily="34" charset="-128"/>
                <a:cs typeface="Times New Roman" pitchFamily="18" charset="0"/>
              </a:rPr>
              <a:t>13) Мышонок </a:t>
            </a:r>
            <a:r>
              <a:rPr lang="ru-RU" sz="2400" b="1" dirty="0" err="1" smtClean="0">
                <a:solidFill>
                  <a:srgbClr val="000000"/>
                </a:solidFill>
                <a:ea typeface="Arial Unicode MS" pitchFamily="34" charset="-128"/>
                <a:cs typeface="Times New Roman" pitchFamily="18" charset="0"/>
              </a:rPr>
              <a:t>избалОванный</a:t>
            </a:r>
            <a:r>
              <a:rPr lang="ru-RU" sz="2400" dirty="0" smtClean="0">
                <a:solidFill>
                  <a:srgbClr val="000000"/>
                </a:solidFill>
                <a:ea typeface="Arial Unicode MS" pitchFamily="34" charset="-128"/>
                <a:cs typeface="Times New Roman" pitchFamily="18" charset="0"/>
              </a:rPr>
              <a:t>,</a:t>
            </a: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Хоть и нарисованный!</a:t>
            </a: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Arial Unicode MS" pitchFamily="34" charset="-128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rgbClr val="000000"/>
                </a:solidFill>
                <a:ea typeface="Arial Unicode MS" pitchFamily="34" charset="-128"/>
                <a:cs typeface="Times New Roman" pitchFamily="18" charset="0"/>
              </a:rPr>
              <a:t>14) </a:t>
            </a:r>
            <a:r>
              <a:rPr lang="ru-RU" sz="2400" b="1" dirty="0" err="1" smtClean="0">
                <a:solidFill>
                  <a:srgbClr val="000000"/>
                </a:solidFill>
                <a:ea typeface="Arial Unicode MS" pitchFamily="34" charset="-128"/>
                <a:cs typeface="Times New Roman" pitchFamily="18" charset="0"/>
              </a:rPr>
              <a:t>КаталОг</a:t>
            </a:r>
            <a:r>
              <a:rPr lang="ru-RU" sz="2400" dirty="0" err="1" smtClean="0">
                <a:solidFill>
                  <a:srgbClr val="000000"/>
                </a:solidFill>
                <a:ea typeface="Arial Unicode MS" pitchFamily="34" charset="-128"/>
                <a:cs typeface="Times New Roman" pitchFamily="18" charset="0"/>
              </a:rPr>
              <a:t>-потолок</a:t>
            </a:r>
            <a:r>
              <a:rPr lang="ru-RU" sz="2400" dirty="0" smtClean="0">
                <a:solidFill>
                  <a:srgbClr val="000000"/>
                </a:solidFill>
                <a:ea typeface="Arial Unicode MS" pitchFamily="34" charset="-128"/>
                <a:cs typeface="Times New Roman" pitchFamily="18" charset="0"/>
              </a:rPr>
              <a:t>,</a:t>
            </a: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Монолог -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некролОг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.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985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ъект 2"/>
          <p:cNvSpPr>
            <a:spLocks noGrp="1"/>
          </p:cNvSpPr>
          <p:nvPr>
            <p:ph idx="1"/>
          </p:nvPr>
        </p:nvSpPr>
        <p:spPr>
          <a:xfrm>
            <a:off x="244475" y="476250"/>
            <a:ext cx="8504238" cy="4824413"/>
          </a:xfrm>
        </p:spPr>
        <p:txBody>
          <a:bodyPr>
            <a:normAutofit/>
          </a:bodyPr>
          <a:lstStyle/>
          <a:p>
            <a:pPr marL="0" indent="0" algn="just" eaLnBrk="1" fontAlgn="auto" hangingPunct="1">
              <a:spcBef>
                <a:spcPts val="58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altLang="ru-RU" sz="2800" dirty="0" smtClean="0">
                <a:solidFill>
                  <a:srgbClr val="000000"/>
                </a:solidFill>
              </a:rPr>
              <a:t>В одном из приведённых ниже слов допущена ошибка в постановке ударения: </a:t>
            </a:r>
            <a:r>
              <a:rPr lang="ru-RU" altLang="ru-RU" sz="2800" b="1" dirty="0" smtClean="0">
                <a:solidFill>
                  <a:srgbClr val="000000"/>
                </a:solidFill>
              </a:rPr>
              <a:t>НЕВЕРНО </a:t>
            </a:r>
            <a:r>
              <a:rPr lang="ru-RU" altLang="ru-RU" sz="2800" dirty="0" smtClean="0">
                <a:solidFill>
                  <a:srgbClr val="000000"/>
                </a:solidFill>
              </a:rPr>
              <a:t>выделена буква, обозначающая ударный гласный звук. Выпишите это слово.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altLang="ru-RU" sz="2800" b="1" dirty="0" err="1" smtClean="0">
                <a:solidFill>
                  <a:srgbClr val="000000"/>
                </a:solidFill>
              </a:rPr>
              <a:t>позвонИм</a:t>
            </a:r>
            <a:r>
              <a:rPr lang="ru-RU" altLang="ru-RU" sz="2800" b="1" dirty="0" smtClean="0">
                <a:solidFill>
                  <a:srgbClr val="000000"/>
                </a:solidFill>
              </a:rPr>
              <a:t>               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altLang="ru-RU" sz="2800" b="1" dirty="0" err="1" smtClean="0">
                <a:solidFill>
                  <a:srgbClr val="000000"/>
                </a:solidFill>
              </a:rPr>
              <a:t>рвалА</a:t>
            </a:r>
            <a:r>
              <a:rPr lang="ru-RU" altLang="ru-RU" sz="2800" b="1" dirty="0" smtClean="0">
                <a:solidFill>
                  <a:srgbClr val="000000"/>
                </a:solidFill>
              </a:rPr>
              <a:t>           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altLang="ru-RU" sz="2800" b="1" dirty="0" err="1" smtClean="0">
                <a:solidFill>
                  <a:srgbClr val="000000"/>
                </a:solidFill>
              </a:rPr>
              <a:t>грАжданство</a:t>
            </a:r>
            <a:r>
              <a:rPr lang="ru-RU" altLang="ru-RU" sz="2800" b="1" dirty="0" smtClean="0">
                <a:solidFill>
                  <a:srgbClr val="000000"/>
                </a:solidFill>
              </a:rPr>
              <a:t>  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altLang="ru-RU" sz="2800" b="1" dirty="0" err="1" smtClean="0">
                <a:solidFill>
                  <a:srgbClr val="000000"/>
                </a:solidFill>
              </a:rPr>
              <a:t>давнИшний</a:t>
            </a:r>
            <a:r>
              <a:rPr lang="ru-RU" altLang="ru-RU" sz="2800" b="1" dirty="0" smtClean="0">
                <a:solidFill>
                  <a:srgbClr val="000000"/>
                </a:solidFill>
              </a:rPr>
              <a:t>          </a:t>
            </a: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altLang="ru-RU" sz="2800" b="1" dirty="0" err="1" smtClean="0">
                <a:solidFill>
                  <a:srgbClr val="000000"/>
                </a:solidFill>
              </a:rPr>
              <a:t>отобралА</a:t>
            </a:r>
            <a:endParaRPr lang="ru-RU" altLang="ru-RU" sz="2800" b="1" dirty="0" smtClean="0">
              <a:solidFill>
                <a:srgbClr val="000000"/>
              </a:solidFill>
            </a:endParaRPr>
          </a:p>
          <a:p>
            <a:pPr marL="0" indent="0" eaLnBrk="1" fontAlgn="auto" hangingPunct="1">
              <a:spcBef>
                <a:spcPts val="580"/>
              </a:spcBef>
              <a:spcAft>
                <a:spcPts val="0"/>
              </a:spcAft>
              <a:buFont typeface="Arial" charset="0"/>
              <a:buNone/>
              <a:defRPr/>
            </a:pPr>
            <a:endParaRPr lang="ru-RU" altLang="ru-RU" sz="2800" dirty="0" smtClean="0">
              <a:solidFill>
                <a:srgbClr val="0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72000" y="5480049"/>
            <a:ext cx="3671887" cy="576263"/>
          </a:xfrm>
          <a:prstGeom prst="rect">
            <a:avLst/>
          </a:prstGeom>
          <a:noFill/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rgbClr val="663300"/>
                </a:solidFill>
              </a:rPr>
              <a:t>гражданство</a:t>
            </a:r>
          </a:p>
        </p:txBody>
      </p:sp>
    </p:spTree>
    <p:extLst>
      <p:ext uri="{BB962C8B-B14F-4D97-AF65-F5344CB8AC3E}">
        <p14:creationId xmlns:p14="http://schemas.microsoft.com/office/powerpoint/2010/main" val="208379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ъект 2"/>
          <p:cNvSpPr>
            <a:spLocks noGrp="1"/>
          </p:cNvSpPr>
          <p:nvPr>
            <p:ph idx="1"/>
          </p:nvPr>
        </p:nvSpPr>
        <p:spPr>
          <a:xfrm>
            <a:off x="323850" y="549275"/>
            <a:ext cx="8424863" cy="4824413"/>
          </a:xfrm>
        </p:spPr>
        <p:txBody>
          <a:bodyPr>
            <a:normAutofit/>
          </a:bodyPr>
          <a:lstStyle/>
          <a:p>
            <a:pPr marL="0" indent="0" algn="just" eaLnBrk="1" hangingPunct="1">
              <a:buFont typeface="Arial" pitchFamily="34" charset="0"/>
              <a:buNone/>
            </a:pPr>
            <a:r>
              <a:rPr lang="ru-RU" altLang="ru-RU" sz="2800" dirty="0" smtClean="0"/>
              <a:t>В одном из приведённых ниже слов допущена ошибка в постановке ударения: </a:t>
            </a:r>
            <a:r>
              <a:rPr lang="ru-RU" altLang="ru-RU" sz="2800" b="1" dirty="0" smtClean="0"/>
              <a:t>НЕВЕРНО </a:t>
            </a:r>
            <a:r>
              <a:rPr lang="ru-RU" altLang="ru-RU" sz="2800" dirty="0" smtClean="0"/>
              <a:t>выделена буква, обозначающая ударный гласный звук. Выпишите это слово.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снялА</a:t>
            </a:r>
            <a:r>
              <a:rPr lang="ru-RU" altLang="ru-RU" sz="2800" b="1" dirty="0" smtClean="0"/>
              <a:t>  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слИвовый</a:t>
            </a:r>
            <a:r>
              <a:rPr lang="ru-RU" altLang="ru-RU" sz="2800" b="1" dirty="0" smtClean="0"/>
              <a:t> 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мЕстностей</a:t>
            </a:r>
            <a:r>
              <a:rPr lang="ru-RU" altLang="ru-RU" sz="2800" b="1" dirty="0" smtClean="0"/>
              <a:t> 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щелкАть</a:t>
            </a:r>
            <a:r>
              <a:rPr lang="ru-RU" altLang="ru-RU" sz="2800" b="1" dirty="0" smtClean="0"/>
              <a:t>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намЕрение</a:t>
            </a:r>
            <a:endParaRPr lang="ru-RU" altLang="ru-RU" sz="2800" b="1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4356100" y="5300663"/>
            <a:ext cx="3671888" cy="576262"/>
          </a:xfrm>
          <a:prstGeom prst="rect">
            <a:avLst/>
          </a:prstGeom>
          <a:noFill/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rgbClr val="663300"/>
                </a:solidFill>
              </a:rPr>
              <a:t>щёлкать</a:t>
            </a:r>
          </a:p>
        </p:txBody>
      </p:sp>
    </p:spTree>
    <p:extLst>
      <p:ext uri="{BB962C8B-B14F-4D97-AF65-F5344CB8AC3E}">
        <p14:creationId xmlns:p14="http://schemas.microsoft.com/office/powerpoint/2010/main" val="1389006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ъект 2"/>
          <p:cNvSpPr>
            <a:spLocks noGrp="1"/>
          </p:cNvSpPr>
          <p:nvPr>
            <p:ph idx="1"/>
          </p:nvPr>
        </p:nvSpPr>
        <p:spPr>
          <a:xfrm>
            <a:off x="395536" y="523634"/>
            <a:ext cx="8352928" cy="4824412"/>
          </a:xfrm>
        </p:spPr>
        <p:txBody>
          <a:bodyPr>
            <a:noAutofit/>
          </a:bodyPr>
          <a:lstStyle/>
          <a:p>
            <a:pPr marL="0" indent="0" algn="just" eaLnBrk="1" hangingPunct="1">
              <a:buFont typeface="Arial" pitchFamily="34" charset="0"/>
              <a:buNone/>
            </a:pPr>
            <a:r>
              <a:rPr lang="ru-RU" altLang="ru-RU" sz="2800" dirty="0" smtClean="0"/>
              <a:t>В одном из приведённых ниже слов допущена ошибка в постановке ударения: </a:t>
            </a:r>
            <a:r>
              <a:rPr lang="ru-RU" altLang="ru-RU" sz="2800" b="1" dirty="0" smtClean="0"/>
              <a:t>НЕВЕРНО </a:t>
            </a:r>
            <a:r>
              <a:rPr lang="ru-RU" altLang="ru-RU" sz="2800" dirty="0" smtClean="0"/>
              <a:t>выделена буква, обозначающая ударный гласный звук. Выпишите это слово.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закУпорить</a:t>
            </a:r>
            <a:r>
              <a:rPr lang="ru-RU" altLang="ru-RU" sz="2800" b="1" dirty="0" smtClean="0"/>
              <a:t> 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загнУтый</a:t>
            </a:r>
            <a:r>
              <a:rPr lang="ru-RU" altLang="ru-RU" sz="2800" b="1" dirty="0" smtClean="0"/>
              <a:t> 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оптОвый</a:t>
            </a:r>
            <a:r>
              <a:rPr lang="ru-RU" altLang="ru-RU" sz="2800" b="1" dirty="0" smtClean="0"/>
              <a:t> 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влилАсь</a:t>
            </a:r>
            <a:r>
              <a:rPr lang="ru-RU" altLang="ru-RU" sz="2800" b="1" dirty="0" smtClean="0"/>
              <a:t> 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бралАсь</a:t>
            </a:r>
            <a:endParaRPr lang="ru-RU" altLang="ru-RU" sz="2800" b="1" dirty="0" smtClean="0"/>
          </a:p>
          <a:p>
            <a:pPr marL="0" indent="0" eaLnBrk="1" hangingPunct="1">
              <a:buFont typeface="Arial" pitchFamily="34" charset="0"/>
              <a:buNone/>
            </a:pPr>
            <a:r>
              <a:rPr lang="ru-RU" altLang="ru-RU" sz="2800" dirty="0" smtClean="0"/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643438" y="5373688"/>
            <a:ext cx="3671887" cy="576262"/>
          </a:xfrm>
          <a:prstGeom prst="rect">
            <a:avLst/>
          </a:prstGeom>
          <a:noFill/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rgbClr val="663300"/>
                </a:solidFill>
              </a:rPr>
              <a:t> загнутый </a:t>
            </a:r>
          </a:p>
        </p:txBody>
      </p:sp>
    </p:spTree>
    <p:extLst>
      <p:ext uri="{BB962C8B-B14F-4D97-AF65-F5344CB8AC3E}">
        <p14:creationId xmlns:p14="http://schemas.microsoft.com/office/powerpoint/2010/main" val="3694344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ъект 2"/>
          <p:cNvSpPr>
            <a:spLocks noGrp="1"/>
          </p:cNvSpPr>
          <p:nvPr>
            <p:ph idx="1"/>
          </p:nvPr>
        </p:nvSpPr>
        <p:spPr>
          <a:xfrm>
            <a:off x="296190" y="519281"/>
            <a:ext cx="8596289" cy="4824413"/>
          </a:xfrm>
        </p:spPr>
        <p:txBody>
          <a:bodyPr>
            <a:normAutofit/>
          </a:bodyPr>
          <a:lstStyle/>
          <a:p>
            <a:pPr marL="0" indent="0" algn="just" eaLnBrk="1" hangingPunct="1">
              <a:buFont typeface="Arial" pitchFamily="34" charset="0"/>
              <a:buNone/>
            </a:pPr>
            <a:r>
              <a:rPr lang="ru-RU" altLang="ru-RU" sz="2800" dirty="0" smtClean="0"/>
              <a:t>В одном из приведённых ниже слов допущена ошибка в постановке ударения: </a:t>
            </a:r>
            <a:r>
              <a:rPr lang="ru-RU" altLang="ru-RU" sz="2800" b="1" dirty="0" smtClean="0"/>
              <a:t>НЕВЕРНО </a:t>
            </a:r>
            <a:r>
              <a:rPr lang="ru-RU" altLang="ru-RU" sz="2800" dirty="0" smtClean="0"/>
              <a:t>выделена буква, обозначающая ударный гласный звук. Выпишите это слово.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озлОбить</a:t>
            </a:r>
            <a:r>
              <a:rPr lang="ru-RU" altLang="ru-RU" sz="2800" b="1" dirty="0" smtClean="0"/>
              <a:t> 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нАчавшись</a:t>
            </a:r>
            <a:r>
              <a:rPr lang="ru-RU" altLang="ru-RU" sz="2800" b="1" dirty="0" smtClean="0"/>
              <a:t> 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отозвалАсь</a:t>
            </a:r>
            <a:r>
              <a:rPr lang="ru-RU" altLang="ru-RU" sz="2800" b="1" dirty="0" smtClean="0"/>
              <a:t> 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донЕльзя</a:t>
            </a:r>
            <a:r>
              <a:rPr lang="ru-RU" altLang="ru-RU" sz="2800" b="1" dirty="0" smtClean="0"/>
              <a:t>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ловкА</a:t>
            </a:r>
            <a:r>
              <a:rPr lang="ru-RU" altLang="ru-RU" sz="2800" b="1" dirty="0" smtClean="0"/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500563" y="5445125"/>
            <a:ext cx="3671887" cy="576263"/>
          </a:xfrm>
          <a:prstGeom prst="rect">
            <a:avLst/>
          </a:prstGeom>
          <a:noFill/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rgbClr val="663300"/>
                </a:solidFill>
              </a:rPr>
              <a:t>начавшись</a:t>
            </a:r>
          </a:p>
        </p:txBody>
      </p:sp>
    </p:spTree>
    <p:extLst>
      <p:ext uri="{BB962C8B-B14F-4D97-AF65-F5344CB8AC3E}">
        <p14:creationId xmlns:p14="http://schemas.microsoft.com/office/powerpoint/2010/main" val="426891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ъект 2"/>
          <p:cNvSpPr>
            <a:spLocks noGrp="1"/>
          </p:cNvSpPr>
          <p:nvPr>
            <p:ph idx="1"/>
          </p:nvPr>
        </p:nvSpPr>
        <p:spPr>
          <a:xfrm>
            <a:off x="323528" y="548680"/>
            <a:ext cx="8568952" cy="4824412"/>
          </a:xfrm>
        </p:spPr>
        <p:txBody>
          <a:bodyPr>
            <a:normAutofit/>
          </a:bodyPr>
          <a:lstStyle/>
          <a:p>
            <a:pPr marL="0" indent="0" algn="just" eaLnBrk="1" hangingPunct="1">
              <a:buFont typeface="Arial" pitchFamily="34" charset="0"/>
              <a:buNone/>
            </a:pPr>
            <a:r>
              <a:rPr lang="ru-RU" altLang="ru-RU" sz="2800" dirty="0" smtClean="0"/>
              <a:t>В одном из приведённых ниже слов допущена ошибка в постановке ударения: </a:t>
            </a:r>
            <a:r>
              <a:rPr lang="ru-RU" altLang="ru-RU" sz="2800" b="1" dirty="0" smtClean="0"/>
              <a:t>НЕВЕРНО </a:t>
            </a:r>
            <a:r>
              <a:rPr lang="ru-RU" altLang="ru-RU" sz="2800" dirty="0" smtClean="0"/>
              <a:t>выделена буква, обозначающая ударный гласный звук. Выпишите это слово.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altLang="ru-RU" sz="2800" b="1" dirty="0" err="1" smtClean="0"/>
              <a:t>воспрИняла</a:t>
            </a:r>
            <a:r>
              <a:rPr lang="ru-RU" altLang="ru-RU" sz="2800" b="1" dirty="0" smtClean="0"/>
              <a:t>  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altLang="ru-RU" sz="2800" b="1" dirty="0" err="1" smtClean="0"/>
              <a:t>занЯв</a:t>
            </a:r>
            <a:r>
              <a:rPr lang="ru-RU" altLang="ru-RU" sz="2800" b="1" dirty="0" smtClean="0"/>
              <a:t>  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altLang="ru-RU" sz="2800" b="1" dirty="0" err="1" smtClean="0"/>
              <a:t>углубИть</a:t>
            </a:r>
            <a:r>
              <a:rPr lang="ru-RU" altLang="ru-RU" sz="2800" b="1" dirty="0" smtClean="0"/>
              <a:t>  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altLang="ru-RU" sz="2800" b="1" dirty="0" err="1" smtClean="0"/>
              <a:t>слИвовый</a:t>
            </a:r>
            <a:endParaRPr lang="ru-RU" altLang="ru-RU" sz="2800" b="1" dirty="0" smtClean="0"/>
          </a:p>
          <a:p>
            <a:pPr marL="0" indent="0" eaLnBrk="1" hangingPunct="1">
              <a:buFont typeface="Arial" pitchFamily="34" charset="0"/>
              <a:buNone/>
            </a:pPr>
            <a:r>
              <a:rPr lang="ru-RU" altLang="ru-RU" sz="2800" b="1" dirty="0" err="1" smtClean="0"/>
              <a:t>гналА</a:t>
            </a:r>
            <a:endParaRPr lang="ru-RU" altLang="ru-RU" sz="2800" b="1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4787900" y="5445125"/>
            <a:ext cx="3671888" cy="576263"/>
          </a:xfrm>
          <a:prstGeom prst="rect">
            <a:avLst/>
          </a:prstGeom>
          <a:noFill/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rgbClr val="663300"/>
                </a:solidFill>
              </a:rPr>
              <a:t>восприняла</a:t>
            </a:r>
          </a:p>
        </p:txBody>
      </p:sp>
    </p:spTree>
    <p:extLst>
      <p:ext uri="{BB962C8B-B14F-4D97-AF65-F5344CB8AC3E}">
        <p14:creationId xmlns:p14="http://schemas.microsoft.com/office/powerpoint/2010/main" val="931103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ъект 2"/>
          <p:cNvSpPr>
            <a:spLocks noGrp="1"/>
          </p:cNvSpPr>
          <p:nvPr>
            <p:ph idx="1"/>
          </p:nvPr>
        </p:nvSpPr>
        <p:spPr>
          <a:xfrm>
            <a:off x="251520" y="620688"/>
            <a:ext cx="8568952" cy="4824412"/>
          </a:xfrm>
        </p:spPr>
        <p:txBody>
          <a:bodyPr>
            <a:normAutofit/>
          </a:bodyPr>
          <a:lstStyle/>
          <a:p>
            <a:pPr marL="0" indent="0" algn="just" eaLnBrk="1" hangingPunct="1">
              <a:buFont typeface="Arial" pitchFamily="34" charset="0"/>
              <a:buNone/>
            </a:pPr>
            <a:r>
              <a:rPr lang="ru-RU" altLang="ru-RU" sz="2800" dirty="0" smtClean="0"/>
              <a:t>В одном из приведённых ниже слов допущена ошибка в постановке ударения: </a:t>
            </a:r>
            <a:r>
              <a:rPr lang="ru-RU" altLang="ru-RU" sz="2800" b="1" dirty="0" smtClean="0"/>
              <a:t>НЕВЕРНО </a:t>
            </a:r>
            <a:r>
              <a:rPr lang="ru-RU" altLang="ru-RU" sz="2800" dirty="0" smtClean="0"/>
              <a:t>выделена буква, обозначающая ударный гласный звук. Выпишите это слово.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altLang="ru-RU" sz="2800" b="1" dirty="0" err="1" smtClean="0"/>
              <a:t>экспЕрт</a:t>
            </a:r>
            <a:r>
              <a:rPr lang="ru-RU" altLang="ru-RU" sz="2800" b="1" dirty="0" smtClean="0"/>
              <a:t>  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altLang="ru-RU" sz="2800" b="1" dirty="0" err="1" smtClean="0"/>
              <a:t>крАны</a:t>
            </a:r>
            <a:r>
              <a:rPr lang="ru-RU" altLang="ru-RU" sz="2800" b="1" dirty="0" smtClean="0"/>
              <a:t>  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altLang="ru-RU" sz="2800" b="1" dirty="0" err="1" smtClean="0"/>
              <a:t>предАв</a:t>
            </a:r>
            <a:r>
              <a:rPr lang="ru-RU" altLang="ru-RU" sz="2800" b="1" dirty="0" smtClean="0"/>
              <a:t>  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altLang="ru-RU" sz="2800" b="1" dirty="0" err="1" smtClean="0"/>
              <a:t>брАлась</a:t>
            </a:r>
            <a:endParaRPr lang="ru-RU" altLang="ru-RU" sz="2800" b="1" dirty="0" smtClean="0"/>
          </a:p>
          <a:p>
            <a:pPr marL="0" indent="0" eaLnBrk="1" hangingPunct="1">
              <a:buFont typeface="Arial" pitchFamily="34" charset="0"/>
              <a:buNone/>
            </a:pPr>
            <a:r>
              <a:rPr lang="ru-RU" altLang="ru-RU" sz="2800" b="1" dirty="0" err="1" smtClean="0"/>
              <a:t>зАсветло</a:t>
            </a:r>
            <a:endParaRPr lang="ru-RU" altLang="ru-RU" sz="2800" b="1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4572000" y="5229225"/>
            <a:ext cx="3671888" cy="576263"/>
          </a:xfrm>
          <a:prstGeom prst="rect">
            <a:avLst/>
          </a:prstGeom>
          <a:noFill/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rgbClr val="663300"/>
                </a:solidFill>
              </a:rPr>
              <a:t>бралась</a:t>
            </a:r>
          </a:p>
        </p:txBody>
      </p:sp>
    </p:spTree>
    <p:extLst>
      <p:ext uri="{BB962C8B-B14F-4D97-AF65-F5344CB8AC3E}">
        <p14:creationId xmlns:p14="http://schemas.microsoft.com/office/powerpoint/2010/main" val="633568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ъект 2"/>
          <p:cNvSpPr>
            <a:spLocks noGrp="1"/>
          </p:cNvSpPr>
          <p:nvPr>
            <p:ph idx="1"/>
          </p:nvPr>
        </p:nvSpPr>
        <p:spPr>
          <a:xfrm>
            <a:off x="288131" y="476251"/>
            <a:ext cx="8676357" cy="4824412"/>
          </a:xfrm>
        </p:spPr>
        <p:txBody>
          <a:bodyPr>
            <a:normAutofit/>
          </a:bodyPr>
          <a:lstStyle/>
          <a:p>
            <a:pPr marL="0" indent="0" algn="just" eaLnBrk="1" hangingPunct="1">
              <a:buFont typeface="Arial" pitchFamily="34" charset="0"/>
              <a:buNone/>
            </a:pPr>
            <a:r>
              <a:rPr lang="ru-RU" altLang="ru-RU" sz="2800" dirty="0" smtClean="0"/>
              <a:t>В одном из приведённых ниже слов допущена ошибка в постановке ударения: </a:t>
            </a:r>
            <a:r>
              <a:rPr lang="ru-RU" altLang="ru-RU" sz="2800" b="1" dirty="0" smtClean="0"/>
              <a:t>НЕВЕРНО </a:t>
            </a:r>
            <a:r>
              <a:rPr lang="ru-RU" altLang="ru-RU" sz="2800" dirty="0" smtClean="0"/>
              <a:t>выделена буква, обозначающая ударный гласный звук. Выпишите это слово.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altLang="ru-RU" sz="2800" b="1" dirty="0" err="1" smtClean="0"/>
              <a:t>сИроты</a:t>
            </a:r>
            <a:r>
              <a:rPr lang="ru-RU" altLang="ru-RU" sz="2800" b="1" dirty="0" smtClean="0"/>
              <a:t>   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altLang="ru-RU" sz="2800" b="1" dirty="0" err="1" smtClean="0"/>
              <a:t>слИвовый</a:t>
            </a:r>
            <a:r>
              <a:rPr lang="ru-RU" altLang="ru-RU" sz="2800" b="1" dirty="0" smtClean="0"/>
              <a:t>   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altLang="ru-RU" sz="2800" b="1" dirty="0" err="1" smtClean="0"/>
              <a:t>дОнизу</a:t>
            </a:r>
            <a:r>
              <a:rPr lang="ru-RU" altLang="ru-RU" sz="2800" b="1" dirty="0" smtClean="0"/>
              <a:t>   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altLang="ru-RU" sz="2800" b="1" dirty="0" err="1" smtClean="0"/>
              <a:t>углубИть</a:t>
            </a:r>
            <a:endParaRPr lang="ru-RU" altLang="ru-RU" sz="2800" b="1" dirty="0" smtClean="0"/>
          </a:p>
          <a:p>
            <a:pPr marL="0" indent="0" eaLnBrk="1" hangingPunct="1">
              <a:buFont typeface="Arial" pitchFamily="34" charset="0"/>
              <a:buNone/>
            </a:pPr>
            <a:r>
              <a:rPr lang="ru-RU" altLang="ru-RU" sz="2800" b="1" dirty="0" err="1" smtClean="0"/>
              <a:t>мЕстностей</a:t>
            </a:r>
            <a:endParaRPr lang="ru-RU" altLang="ru-RU" sz="2800" b="1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4572000" y="5300663"/>
            <a:ext cx="3671888" cy="576262"/>
          </a:xfrm>
          <a:prstGeom prst="rect">
            <a:avLst/>
          </a:prstGeom>
          <a:noFill/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rgbClr val="663300"/>
                </a:solidFill>
              </a:rPr>
              <a:t>сироты</a:t>
            </a:r>
          </a:p>
        </p:txBody>
      </p:sp>
    </p:spTree>
    <p:extLst>
      <p:ext uri="{BB962C8B-B14F-4D97-AF65-F5344CB8AC3E}">
        <p14:creationId xmlns:p14="http://schemas.microsoft.com/office/powerpoint/2010/main" val="2400840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8567737" cy="4824412"/>
          </a:xfrm>
        </p:spPr>
        <p:txBody>
          <a:bodyPr>
            <a:normAutofit/>
          </a:bodyPr>
          <a:lstStyle/>
          <a:p>
            <a:pPr marL="0" indent="0" algn="just" eaLnBrk="1" hangingPunct="1">
              <a:buFont typeface="Arial" pitchFamily="34" charset="0"/>
              <a:buNone/>
            </a:pPr>
            <a:r>
              <a:rPr lang="ru-RU" altLang="ru-RU" sz="2800" dirty="0" smtClean="0"/>
              <a:t>В одном из приведённых ниже слов допущена ошибка в постановке ударения: </a:t>
            </a:r>
            <a:r>
              <a:rPr lang="ru-RU" altLang="ru-RU" sz="2800" b="1" dirty="0" smtClean="0"/>
              <a:t>НЕВЕРНО </a:t>
            </a:r>
            <a:r>
              <a:rPr lang="ru-RU" altLang="ru-RU" sz="2800" dirty="0" smtClean="0"/>
              <a:t>выделена буква, обозначающая ударный гласный звук. Выпишите это слово.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убрАла</a:t>
            </a:r>
            <a:r>
              <a:rPr lang="ru-RU" altLang="ru-RU" sz="2800" b="1" dirty="0" smtClean="0"/>
              <a:t>   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прИнятый</a:t>
            </a:r>
            <a:r>
              <a:rPr lang="ru-RU" altLang="ru-RU" sz="2800" b="1" dirty="0" smtClean="0"/>
              <a:t>   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закУпорить</a:t>
            </a:r>
            <a:r>
              <a:rPr lang="ru-RU" altLang="ru-RU" sz="2800" b="1" dirty="0" smtClean="0"/>
              <a:t>   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оптОвый</a:t>
            </a:r>
            <a:endParaRPr lang="ru-RU" altLang="ru-RU" sz="2800" b="1" dirty="0" smtClean="0"/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чЕрпать</a:t>
            </a:r>
            <a:endParaRPr lang="ru-RU" altLang="ru-RU" sz="2800" b="1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4356100" y="5157788"/>
            <a:ext cx="3671888" cy="576262"/>
          </a:xfrm>
          <a:prstGeom prst="rect">
            <a:avLst/>
          </a:prstGeom>
          <a:noFill/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rgbClr val="663300"/>
                </a:solidFill>
              </a:rPr>
              <a:t>убрала</a:t>
            </a:r>
          </a:p>
        </p:txBody>
      </p:sp>
    </p:spTree>
    <p:extLst>
      <p:ext uri="{BB962C8B-B14F-4D97-AF65-F5344CB8AC3E}">
        <p14:creationId xmlns:p14="http://schemas.microsoft.com/office/powerpoint/2010/main" val="3497691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9768" y="202306"/>
            <a:ext cx="8229600" cy="11430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Формулировка задания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568952" cy="511256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/>
              <a:t>В одном из приведённых ниже слов допущена ошибка в </a:t>
            </a:r>
            <a:r>
              <a:rPr lang="ru-RU" sz="2800" dirty="0" smtClean="0"/>
              <a:t>постановке ударения</a:t>
            </a:r>
            <a:r>
              <a:rPr lang="ru-RU" sz="2800" dirty="0"/>
              <a:t>: </a:t>
            </a:r>
            <a:r>
              <a:rPr lang="ru-RU" sz="2800" b="1" dirty="0"/>
              <a:t>НЕВЕРНО </a:t>
            </a:r>
            <a:r>
              <a:rPr lang="ru-RU" sz="2800" dirty="0"/>
              <a:t>выделена буква, обозначающая ударный гласный </a:t>
            </a:r>
            <a:r>
              <a:rPr lang="ru-RU" sz="2800" dirty="0" smtClean="0"/>
              <a:t>звук. Выпишите </a:t>
            </a:r>
            <a:r>
              <a:rPr lang="ru-RU" sz="2800" dirty="0"/>
              <a:t>это слово.</a:t>
            </a:r>
          </a:p>
          <a:p>
            <a:pPr marL="0" indent="0">
              <a:buNone/>
            </a:pPr>
            <a:r>
              <a:rPr lang="ru-RU" sz="2800" dirty="0" err="1"/>
              <a:t>нажИвший</a:t>
            </a:r>
            <a:endParaRPr lang="ru-RU" sz="2800" dirty="0"/>
          </a:p>
          <a:p>
            <a:pPr marL="0" indent="0">
              <a:buNone/>
            </a:pPr>
            <a:r>
              <a:rPr lang="ru-RU" sz="2800" dirty="0"/>
              <a:t>Отрочество</a:t>
            </a:r>
          </a:p>
          <a:p>
            <a:pPr marL="0" indent="0">
              <a:buNone/>
            </a:pPr>
            <a:r>
              <a:rPr lang="ru-RU" sz="2800" dirty="0" err="1"/>
              <a:t>жилОсь</a:t>
            </a:r>
            <a:endParaRPr lang="ru-RU" sz="2800" dirty="0"/>
          </a:p>
          <a:p>
            <a:pPr marL="0" indent="0">
              <a:buNone/>
            </a:pPr>
            <a:r>
              <a:rPr lang="ru-RU" sz="2800" dirty="0" err="1"/>
              <a:t>вернА</a:t>
            </a:r>
            <a:endParaRPr lang="ru-RU" sz="2800" dirty="0"/>
          </a:p>
          <a:p>
            <a:pPr marL="0" indent="0">
              <a:buNone/>
            </a:pPr>
            <a:r>
              <a:rPr lang="ru-RU" sz="2800" dirty="0" err="1"/>
              <a:t>взЯлась</a:t>
            </a:r>
            <a:endParaRPr lang="ru-RU" sz="2800" dirty="0"/>
          </a:p>
          <a:p>
            <a:pPr marL="0" indent="0">
              <a:buNone/>
            </a:pPr>
            <a:r>
              <a:rPr lang="ru-RU" sz="2800" dirty="0"/>
              <a:t>Ответ: ___________________________.</a:t>
            </a:r>
            <a:endParaRPr lang="ru-RU" sz="2800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8799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61190"/>
          <a:stretch/>
        </p:blipFill>
        <p:spPr bwMode="auto">
          <a:xfrm>
            <a:off x="179512" y="404664"/>
            <a:ext cx="920512" cy="724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03592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ъект 2"/>
          <p:cNvSpPr>
            <a:spLocks noGrp="1"/>
          </p:cNvSpPr>
          <p:nvPr>
            <p:ph idx="1"/>
          </p:nvPr>
        </p:nvSpPr>
        <p:spPr>
          <a:xfrm>
            <a:off x="323528" y="476251"/>
            <a:ext cx="8496300" cy="4824412"/>
          </a:xfrm>
        </p:spPr>
        <p:txBody>
          <a:bodyPr>
            <a:normAutofit/>
          </a:bodyPr>
          <a:lstStyle/>
          <a:p>
            <a:pPr marL="0" indent="0" algn="just" eaLnBrk="1" hangingPunct="1">
              <a:buFont typeface="Arial" pitchFamily="34" charset="0"/>
              <a:buNone/>
            </a:pPr>
            <a:r>
              <a:rPr lang="ru-RU" altLang="ru-RU" sz="2800" dirty="0" smtClean="0"/>
              <a:t>В одном из приведённых ниже слов допущена ошибка в постановке ударения: </a:t>
            </a:r>
            <a:r>
              <a:rPr lang="ru-RU" altLang="ru-RU" sz="2800" b="1" dirty="0" smtClean="0"/>
              <a:t>НЕВЕРНО </a:t>
            </a:r>
            <a:r>
              <a:rPr lang="ru-RU" altLang="ru-RU" sz="2800" dirty="0" smtClean="0"/>
              <a:t>выделена буква, обозначающая ударный гласный звук. Выпишите это слово.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одолжИт</a:t>
            </a:r>
            <a:r>
              <a:rPr lang="ru-RU" altLang="ru-RU" sz="2800" b="1" dirty="0" smtClean="0"/>
              <a:t>   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озлОбить</a:t>
            </a:r>
            <a:r>
              <a:rPr lang="ru-RU" altLang="ru-RU" sz="2800" b="1" dirty="0" smtClean="0"/>
              <a:t>   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полОжил</a:t>
            </a:r>
            <a:r>
              <a:rPr lang="ru-RU" altLang="ru-RU" sz="2800" b="1" dirty="0" smtClean="0"/>
              <a:t>   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лгалА</a:t>
            </a:r>
            <a:endParaRPr lang="ru-RU" altLang="ru-RU" sz="2800" b="1" dirty="0" smtClean="0"/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цепОчка</a:t>
            </a:r>
            <a:r>
              <a:rPr lang="ru-RU" altLang="ru-RU" sz="2800" b="1" dirty="0" smtClean="0"/>
              <a:t> </a:t>
            </a:r>
          </a:p>
          <a:p>
            <a:pPr marL="0" indent="0" eaLnBrk="1" hangingPunct="1">
              <a:buFont typeface="Arial" pitchFamily="34" charset="0"/>
              <a:buNone/>
            </a:pPr>
            <a:endParaRPr lang="ru-RU" altLang="ru-RU" sz="2800" dirty="0" smtClean="0">
              <a:solidFill>
                <a:srgbClr val="6633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16463" y="5300663"/>
            <a:ext cx="3671887" cy="576262"/>
          </a:xfrm>
          <a:prstGeom prst="rect">
            <a:avLst/>
          </a:prstGeom>
          <a:noFill/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rgbClr val="663300"/>
                </a:solidFill>
              </a:rPr>
              <a:t>положил</a:t>
            </a:r>
          </a:p>
        </p:txBody>
      </p:sp>
    </p:spTree>
    <p:extLst>
      <p:ext uri="{BB962C8B-B14F-4D97-AF65-F5344CB8AC3E}">
        <p14:creationId xmlns:p14="http://schemas.microsoft.com/office/powerpoint/2010/main" val="3160085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251520" y="476251"/>
            <a:ext cx="8567738" cy="4824412"/>
          </a:xfrm>
        </p:spPr>
        <p:txBody>
          <a:bodyPr>
            <a:normAutofit/>
          </a:bodyPr>
          <a:lstStyle/>
          <a:p>
            <a:pPr marL="0" indent="0" algn="just" eaLnBrk="1" hangingPunct="1">
              <a:buFont typeface="Arial" pitchFamily="34" charset="0"/>
              <a:buNone/>
            </a:pPr>
            <a:r>
              <a:rPr lang="ru-RU" altLang="ru-RU" sz="2800" dirty="0" smtClean="0"/>
              <a:t>В одном из приведённых ниже слов допущена ошибка в постановке ударения: </a:t>
            </a:r>
            <a:r>
              <a:rPr lang="ru-RU" altLang="ru-RU" sz="2800" b="1" dirty="0" smtClean="0"/>
              <a:t>НЕВЕРНО </a:t>
            </a:r>
            <a:r>
              <a:rPr lang="ru-RU" altLang="ru-RU" sz="2800" dirty="0" smtClean="0"/>
              <a:t>выделена буква, обозначающая ударный гласный звук. Выпишите это слово. 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altLang="ru-RU" sz="2800" b="1" dirty="0" err="1" smtClean="0"/>
              <a:t>шарфЫ</a:t>
            </a:r>
            <a:r>
              <a:rPr lang="ru-RU" altLang="ru-RU" sz="2800" b="1" dirty="0" smtClean="0"/>
              <a:t>    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altLang="ru-RU" sz="2800" b="1" dirty="0" err="1" smtClean="0"/>
              <a:t>щЁлкать</a:t>
            </a:r>
            <a:r>
              <a:rPr lang="ru-RU" altLang="ru-RU" sz="2800" b="1" dirty="0" smtClean="0"/>
              <a:t>    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altLang="ru-RU" sz="2800" b="1" dirty="0" err="1" smtClean="0"/>
              <a:t>красИвее</a:t>
            </a:r>
            <a:r>
              <a:rPr lang="ru-RU" altLang="ru-RU" sz="2800" b="1" dirty="0" smtClean="0"/>
              <a:t>    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altLang="ru-RU" sz="2800" b="1" dirty="0" err="1" smtClean="0"/>
              <a:t>экспЕрт</a:t>
            </a:r>
            <a:r>
              <a:rPr lang="ru-RU" altLang="ru-RU" sz="2800" b="1" dirty="0" smtClean="0"/>
              <a:t> 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ru-RU" altLang="ru-RU" sz="2800" b="1" dirty="0" err="1" smtClean="0"/>
              <a:t>зАгнутый</a:t>
            </a:r>
            <a:endParaRPr lang="ru-RU" altLang="ru-RU" sz="2800" b="1" dirty="0" smtClean="0"/>
          </a:p>
          <a:p>
            <a:pPr marL="0" indent="0" eaLnBrk="1" hangingPunct="1">
              <a:buFont typeface="Arial" pitchFamily="34" charset="0"/>
              <a:buNone/>
            </a:pPr>
            <a:endParaRPr lang="ru-RU" altLang="ru-RU" sz="2800" dirty="0" smtClean="0">
              <a:solidFill>
                <a:srgbClr val="6633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16463" y="5300663"/>
            <a:ext cx="3671887" cy="576262"/>
          </a:xfrm>
          <a:prstGeom prst="rect">
            <a:avLst/>
          </a:prstGeom>
          <a:noFill/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rgbClr val="663300"/>
                </a:solidFill>
              </a:rPr>
              <a:t>шарфы</a:t>
            </a:r>
          </a:p>
        </p:txBody>
      </p:sp>
    </p:spTree>
    <p:extLst>
      <p:ext uri="{BB962C8B-B14F-4D97-AF65-F5344CB8AC3E}">
        <p14:creationId xmlns:p14="http://schemas.microsoft.com/office/powerpoint/2010/main" val="883921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ъект 2"/>
          <p:cNvSpPr>
            <a:spLocks noGrp="1"/>
          </p:cNvSpPr>
          <p:nvPr>
            <p:ph idx="1"/>
          </p:nvPr>
        </p:nvSpPr>
        <p:spPr>
          <a:xfrm>
            <a:off x="251520" y="619918"/>
            <a:ext cx="8568630" cy="4824413"/>
          </a:xfrm>
        </p:spPr>
        <p:txBody>
          <a:bodyPr>
            <a:normAutofit/>
          </a:bodyPr>
          <a:lstStyle/>
          <a:p>
            <a:pPr marL="0" indent="0" algn="just" eaLnBrk="1" hangingPunct="1">
              <a:buFont typeface="Arial" pitchFamily="34" charset="0"/>
              <a:buNone/>
            </a:pPr>
            <a:r>
              <a:rPr lang="ru-RU" altLang="ru-RU" sz="2800" dirty="0" smtClean="0"/>
              <a:t>В одном из приведённых ниже слов допущена ошибка в постановке ударения: </a:t>
            </a:r>
            <a:r>
              <a:rPr lang="ru-RU" altLang="ru-RU" sz="2800" b="1" dirty="0" smtClean="0"/>
              <a:t>НЕВЕРНО </a:t>
            </a:r>
            <a:r>
              <a:rPr lang="ru-RU" altLang="ru-RU" sz="2800" dirty="0" smtClean="0"/>
              <a:t>выделена буква, обозначающая ударный гласный звук. Выпишите это слово.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опломбИровать</a:t>
            </a:r>
            <a:r>
              <a:rPr lang="ru-RU" altLang="ru-RU" sz="2800" b="1" dirty="0" smtClean="0"/>
              <a:t>  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smtClean="0"/>
              <a:t> </a:t>
            </a:r>
            <a:r>
              <a:rPr lang="ru-RU" altLang="ru-RU" sz="2800" b="1" dirty="0" err="1" smtClean="0"/>
              <a:t>надОлго</a:t>
            </a:r>
            <a:r>
              <a:rPr lang="ru-RU" altLang="ru-RU" sz="2800" b="1" dirty="0" smtClean="0"/>
              <a:t>  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кУхонный</a:t>
            </a:r>
            <a:r>
              <a:rPr lang="ru-RU" altLang="ru-RU" sz="2800" b="1" dirty="0" smtClean="0"/>
              <a:t> 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приручЁнный</a:t>
            </a:r>
            <a:endParaRPr lang="ru-RU" altLang="ru-RU" sz="2800" b="1" dirty="0" smtClean="0"/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шофЁр</a:t>
            </a:r>
            <a:r>
              <a:rPr lang="ru-RU" altLang="ru-RU" sz="2800" b="1" dirty="0" smtClean="0"/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356100" y="5156200"/>
            <a:ext cx="3671888" cy="576263"/>
          </a:xfrm>
          <a:prstGeom prst="rect">
            <a:avLst/>
          </a:prstGeom>
          <a:noFill/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rgbClr val="663300"/>
                </a:solidFill>
              </a:rPr>
              <a:t>опломбировать</a:t>
            </a:r>
          </a:p>
        </p:txBody>
      </p:sp>
    </p:spTree>
    <p:extLst>
      <p:ext uri="{BB962C8B-B14F-4D97-AF65-F5344CB8AC3E}">
        <p14:creationId xmlns:p14="http://schemas.microsoft.com/office/powerpoint/2010/main" val="2764871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ъект 2"/>
          <p:cNvSpPr>
            <a:spLocks noGrp="1"/>
          </p:cNvSpPr>
          <p:nvPr>
            <p:ph idx="1"/>
          </p:nvPr>
        </p:nvSpPr>
        <p:spPr>
          <a:xfrm>
            <a:off x="252413" y="482882"/>
            <a:ext cx="8496300" cy="4824412"/>
          </a:xfrm>
        </p:spPr>
        <p:txBody>
          <a:bodyPr>
            <a:normAutofit/>
          </a:bodyPr>
          <a:lstStyle/>
          <a:p>
            <a:pPr marL="0" indent="0" algn="just" eaLnBrk="1" hangingPunct="1">
              <a:buFont typeface="Arial" pitchFamily="34" charset="0"/>
              <a:buNone/>
            </a:pPr>
            <a:r>
              <a:rPr lang="ru-RU" altLang="ru-RU" sz="2800" dirty="0" smtClean="0"/>
              <a:t>В одном из приведённых ниже слов допущена ошибка в постановке ударения: </a:t>
            </a:r>
            <a:r>
              <a:rPr lang="ru-RU" altLang="ru-RU" sz="2800" b="1" dirty="0" smtClean="0"/>
              <a:t>НЕВЕРНО </a:t>
            </a:r>
            <a:r>
              <a:rPr lang="ru-RU" altLang="ru-RU" sz="2800" dirty="0" smtClean="0"/>
              <a:t>выделена буква, обозначающая ударный гласный звук. Выпишите это слово.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плодоносИть</a:t>
            </a:r>
            <a:r>
              <a:rPr lang="ru-RU" altLang="ru-RU" sz="2800" b="1" dirty="0" smtClean="0"/>
              <a:t>  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прибЫв</a:t>
            </a:r>
            <a:r>
              <a:rPr lang="ru-RU" altLang="ru-RU" sz="2800" b="1" dirty="0" smtClean="0"/>
              <a:t> 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отозвалАсь</a:t>
            </a:r>
            <a:r>
              <a:rPr lang="ru-RU" altLang="ru-RU" sz="2800" b="1" dirty="0" smtClean="0"/>
              <a:t>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досУха</a:t>
            </a:r>
            <a:endParaRPr lang="ru-RU" altLang="ru-RU" sz="2800" b="1" dirty="0" smtClean="0"/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altLang="ru-RU" sz="2800" b="1" dirty="0" err="1" smtClean="0"/>
              <a:t>вернА</a:t>
            </a:r>
            <a:endParaRPr lang="ru-RU" altLang="ru-RU" sz="2800" b="1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4500563" y="5300663"/>
            <a:ext cx="3671887" cy="576262"/>
          </a:xfrm>
          <a:prstGeom prst="rect">
            <a:avLst/>
          </a:prstGeom>
          <a:noFill/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rgbClr val="663300"/>
                </a:solidFill>
              </a:rPr>
              <a:t>досуха</a:t>
            </a:r>
          </a:p>
        </p:txBody>
      </p:sp>
    </p:spTree>
    <p:extLst>
      <p:ext uri="{BB962C8B-B14F-4D97-AF65-F5344CB8AC3E}">
        <p14:creationId xmlns:p14="http://schemas.microsoft.com/office/powerpoint/2010/main" val="151637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Имена существительные: </a:t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544616"/>
          </a:xfrm>
        </p:spPr>
        <p:txBody>
          <a:bodyPr>
            <a:normAutofit lnSpcReduction="10000"/>
          </a:bodyPr>
          <a:lstStyle/>
          <a:p>
            <a:pPr marL="514350" indent="-514350" algn="just">
              <a:buAutoNum type="arabicParenR"/>
            </a:pPr>
            <a:r>
              <a:rPr lang="ru-RU" b="1" dirty="0" smtClean="0"/>
              <a:t>Если </a:t>
            </a:r>
            <a:r>
              <a:rPr lang="ru-RU" b="1" dirty="0"/>
              <a:t>предлагаются слова с корнем </a:t>
            </a:r>
            <a:r>
              <a:rPr lang="ru-RU" b="1" dirty="0" smtClean="0">
                <a:solidFill>
                  <a:srgbClr val="C00000"/>
                </a:solidFill>
              </a:rPr>
              <a:t>-ЛОГ-</a:t>
            </a:r>
            <a:r>
              <a:rPr lang="ru-RU" b="1" dirty="0"/>
              <a:t>, то знайте, что он ударный: </a:t>
            </a:r>
            <a:r>
              <a:rPr lang="ru-RU" b="1" dirty="0" err="1">
                <a:solidFill>
                  <a:srgbClr val="C00000"/>
                </a:solidFill>
              </a:rPr>
              <a:t>диалОг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каталОг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эпилОг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некролОг</a:t>
            </a:r>
            <a:r>
              <a:rPr lang="ru-RU" b="1" dirty="0"/>
              <a:t>. </a:t>
            </a:r>
            <a:r>
              <a:rPr lang="ru-RU" b="1" dirty="0" smtClean="0"/>
              <a:t>Исключения </a:t>
            </a:r>
            <a:r>
              <a:rPr lang="ru-RU" b="1" dirty="0"/>
              <a:t>«</a:t>
            </a:r>
            <a:r>
              <a:rPr lang="ru-RU" b="1" dirty="0" err="1"/>
              <a:t>анАлог</a:t>
            </a:r>
            <a:r>
              <a:rPr lang="ru-RU" b="1" dirty="0"/>
              <a:t>» и слова, называющие профессии и род занятий: </a:t>
            </a:r>
            <a:r>
              <a:rPr lang="ru-RU" b="1" dirty="0" err="1"/>
              <a:t>филОлог</a:t>
            </a:r>
            <a:r>
              <a:rPr lang="ru-RU" b="1" dirty="0"/>
              <a:t>, </a:t>
            </a:r>
            <a:r>
              <a:rPr lang="ru-RU" b="1" dirty="0" err="1"/>
              <a:t>биОлог</a:t>
            </a:r>
            <a:r>
              <a:rPr lang="ru-RU" b="1" dirty="0"/>
              <a:t>, </a:t>
            </a:r>
            <a:r>
              <a:rPr lang="ru-RU" b="1" dirty="0" err="1"/>
              <a:t>археОлог</a:t>
            </a:r>
            <a:r>
              <a:rPr lang="ru-RU" b="1" dirty="0" smtClean="0"/>
              <a:t>.</a:t>
            </a:r>
          </a:p>
          <a:p>
            <a:pPr marL="514350" indent="-514350" algn="just">
              <a:buAutoNum type="arabicParenR"/>
            </a:pPr>
            <a:r>
              <a:rPr lang="ru-RU" b="1" dirty="0" smtClean="0"/>
              <a:t>Если </a:t>
            </a:r>
            <a:r>
              <a:rPr lang="ru-RU" b="1" dirty="0"/>
              <a:t>слово оканчивается на </a:t>
            </a:r>
            <a:r>
              <a:rPr lang="ru-RU" b="1" dirty="0" smtClean="0"/>
              <a:t>-</a:t>
            </a:r>
            <a:r>
              <a:rPr lang="ru-RU" b="1" dirty="0" smtClean="0">
                <a:solidFill>
                  <a:srgbClr val="C00000"/>
                </a:solidFill>
              </a:rPr>
              <a:t>МИЯ</a:t>
            </a:r>
            <a:r>
              <a:rPr lang="ru-RU" b="1" dirty="0" smtClean="0"/>
              <a:t>, </a:t>
            </a:r>
            <a:r>
              <a:rPr lang="ru-RU" b="1" dirty="0"/>
              <a:t>то [о] под ударением: </a:t>
            </a:r>
            <a:r>
              <a:rPr lang="ru-RU" b="1" dirty="0" err="1">
                <a:solidFill>
                  <a:srgbClr val="C00000"/>
                </a:solidFill>
              </a:rPr>
              <a:t>астронОмия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эконОмия</a:t>
            </a:r>
            <a:r>
              <a:rPr lang="ru-RU" b="1" dirty="0"/>
              <a:t>, кроме слов-терминов (</a:t>
            </a:r>
            <a:r>
              <a:rPr lang="ru-RU" b="1" dirty="0" err="1"/>
              <a:t>анемИя</a:t>
            </a:r>
            <a:r>
              <a:rPr lang="ru-RU" b="1" dirty="0"/>
              <a:t>, </a:t>
            </a:r>
            <a:r>
              <a:rPr lang="ru-RU" b="1" dirty="0" err="1"/>
              <a:t>метонИмия</a:t>
            </a:r>
            <a:r>
              <a:rPr lang="ru-RU" b="1" dirty="0" smtClean="0"/>
              <a:t>).</a:t>
            </a:r>
          </a:p>
          <a:p>
            <a:pPr marL="514350" indent="-514350" algn="just">
              <a:buAutoNum type="arabicParenR"/>
            </a:pPr>
            <a:r>
              <a:rPr lang="ru-RU" b="1" dirty="0" smtClean="0"/>
              <a:t>Если </a:t>
            </a:r>
            <a:r>
              <a:rPr lang="ru-RU" b="1" dirty="0"/>
              <a:t>слово имеет вторую часть </a:t>
            </a:r>
            <a:r>
              <a:rPr lang="ru-RU" b="1" dirty="0" smtClean="0">
                <a:solidFill>
                  <a:srgbClr val="C00000"/>
                </a:solidFill>
              </a:rPr>
              <a:t>-МАНИЯ </a:t>
            </a:r>
            <a:r>
              <a:rPr lang="ru-RU" b="1" dirty="0"/>
              <a:t>или </a:t>
            </a:r>
            <a:r>
              <a:rPr lang="ru-RU" b="1" dirty="0" smtClean="0"/>
              <a:t>      </a:t>
            </a:r>
            <a:r>
              <a:rPr lang="ru-RU" b="1" dirty="0" smtClean="0">
                <a:solidFill>
                  <a:srgbClr val="C00000"/>
                </a:solidFill>
              </a:rPr>
              <a:t>-АРИЯ</a:t>
            </a:r>
            <a:r>
              <a:rPr lang="ru-RU" b="1" dirty="0" smtClean="0"/>
              <a:t>, </a:t>
            </a:r>
            <a:r>
              <a:rPr lang="ru-RU" b="1" dirty="0"/>
              <a:t>то [а] под ударением: </a:t>
            </a:r>
            <a:r>
              <a:rPr lang="ru-RU" b="1" dirty="0" err="1">
                <a:solidFill>
                  <a:srgbClr val="C00000"/>
                </a:solidFill>
              </a:rPr>
              <a:t>наркомАния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англомАния</a:t>
            </a:r>
            <a:r>
              <a:rPr lang="ru-RU" b="1" dirty="0">
                <a:solidFill>
                  <a:srgbClr val="C00000"/>
                </a:solidFill>
              </a:rPr>
              <a:t>; </a:t>
            </a:r>
            <a:r>
              <a:rPr lang="ru-RU" b="1" dirty="0" err="1">
                <a:solidFill>
                  <a:srgbClr val="C00000"/>
                </a:solidFill>
              </a:rPr>
              <a:t>семинАрия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</a:rPr>
              <a:t>ветеринАрия</a:t>
            </a:r>
            <a:r>
              <a:rPr lang="ru-RU" b="1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3173636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Имена прилагательные: </a:t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01984"/>
            <a:ext cx="8712968" cy="5544616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AutoNum type="arabicParenR"/>
            </a:pPr>
            <a:r>
              <a:rPr lang="ru-RU" b="1" dirty="0" smtClean="0"/>
              <a:t>Если </a:t>
            </a:r>
            <a:r>
              <a:rPr lang="ru-RU" b="1" dirty="0"/>
              <a:t>прилагательное в форме женского рода, то окончание ударное: </a:t>
            </a:r>
            <a:r>
              <a:rPr lang="ru-RU" b="1" dirty="0" err="1">
                <a:solidFill>
                  <a:srgbClr val="C00000"/>
                </a:solidFill>
              </a:rPr>
              <a:t>плохА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быстрА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молодА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</a:rPr>
              <a:t>дорогА</a:t>
            </a:r>
            <a:r>
              <a:rPr lang="ru-RU" b="1" dirty="0" smtClean="0">
                <a:solidFill>
                  <a:srgbClr val="C00000"/>
                </a:solidFill>
              </a:rPr>
              <a:t>.</a:t>
            </a:r>
          </a:p>
          <a:p>
            <a:pPr marL="514350" indent="-514350" algn="just">
              <a:buAutoNum type="arabicParenR"/>
            </a:pPr>
            <a:r>
              <a:rPr lang="ru-RU" b="1" dirty="0" smtClean="0"/>
              <a:t>Формы </a:t>
            </a:r>
            <a:r>
              <a:rPr lang="ru-RU" b="1" dirty="0"/>
              <a:t>среднего рода и множественного числа требуют ударения на основу: </a:t>
            </a:r>
            <a:r>
              <a:rPr lang="ru-RU" b="1" dirty="0" err="1">
                <a:solidFill>
                  <a:srgbClr val="C00000"/>
                </a:solidFill>
              </a:rPr>
              <a:t>плОхо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бЫстро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мОлодо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дОрого</a:t>
            </a:r>
            <a:r>
              <a:rPr lang="ru-RU" b="1" dirty="0">
                <a:solidFill>
                  <a:srgbClr val="C00000"/>
                </a:solidFill>
              </a:rPr>
              <a:t>; </a:t>
            </a:r>
            <a:r>
              <a:rPr lang="ru-RU" b="1" dirty="0" err="1">
                <a:solidFill>
                  <a:srgbClr val="C00000"/>
                </a:solidFill>
              </a:rPr>
              <a:t>плОхи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бЫстры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мОлоды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дОроги</a:t>
            </a:r>
            <a:r>
              <a:rPr lang="ru-RU" b="1" dirty="0">
                <a:solidFill>
                  <a:srgbClr val="C00000"/>
                </a:solidFill>
              </a:rPr>
              <a:t>. </a:t>
            </a:r>
            <a:endParaRPr lang="ru-RU" b="1" dirty="0" smtClean="0">
              <a:solidFill>
                <a:srgbClr val="C00000"/>
              </a:solidFill>
            </a:endParaRPr>
          </a:p>
          <a:p>
            <a:pPr marL="514350" indent="-514350" algn="just">
              <a:buAutoNum type="arabicParenR"/>
            </a:pPr>
            <a:r>
              <a:rPr lang="ru-RU" b="1" dirty="0" smtClean="0"/>
              <a:t>На </a:t>
            </a:r>
            <a:r>
              <a:rPr lang="ru-RU" b="1" dirty="0"/>
              <a:t>окончание всегда падает ударение в прилагательных-исключениях: </a:t>
            </a:r>
            <a:r>
              <a:rPr lang="ru-RU" b="1" u="sng" dirty="0" smtClean="0"/>
              <a:t>смешной, тяжёлый, горячий, лёгкий, равный, тёмный, тёплый, умный, чёрный, хороший.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C00000"/>
                </a:solidFill>
              </a:rPr>
              <a:t>(</a:t>
            </a:r>
            <a:r>
              <a:rPr lang="ru-RU" b="1" dirty="0" err="1" smtClean="0">
                <a:solidFill>
                  <a:srgbClr val="C00000"/>
                </a:solidFill>
              </a:rPr>
              <a:t>СмешнА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смешнО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смешнЫ</a:t>
            </a:r>
            <a:r>
              <a:rPr lang="ru-RU" b="1" dirty="0">
                <a:solidFill>
                  <a:srgbClr val="C00000"/>
                </a:solidFill>
              </a:rPr>
              <a:t>; </a:t>
            </a:r>
            <a:r>
              <a:rPr lang="ru-RU" b="1" dirty="0" err="1">
                <a:solidFill>
                  <a:srgbClr val="C00000"/>
                </a:solidFill>
              </a:rPr>
              <a:t>тяжелА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тяжелО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тяжелЫ</a:t>
            </a:r>
            <a:r>
              <a:rPr lang="ru-RU" b="1" dirty="0">
                <a:solidFill>
                  <a:srgbClr val="C00000"/>
                </a:solidFill>
              </a:rPr>
              <a:t> и т.д.) </a:t>
            </a:r>
          </a:p>
        </p:txBody>
      </p:sp>
    </p:spTree>
    <p:extLst>
      <p:ext uri="{BB962C8B-B14F-4D97-AF65-F5344CB8AC3E}">
        <p14:creationId xmlns:p14="http://schemas.microsoft.com/office/powerpoint/2010/main" val="1103114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Глаголы: 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93304"/>
            <a:ext cx="8640960" cy="626469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>1) Запомните, что </a:t>
            </a:r>
            <a:r>
              <a:rPr lang="ru-RU" b="1" dirty="0">
                <a:solidFill>
                  <a:srgbClr val="C00000"/>
                </a:solidFill>
              </a:rPr>
              <a:t>приставка -вы всегда ударная </a:t>
            </a:r>
            <a:r>
              <a:rPr lang="ru-RU" b="1" dirty="0"/>
              <a:t>(</a:t>
            </a:r>
            <a:r>
              <a:rPr lang="ru-RU" b="1" dirty="0" err="1"/>
              <a:t>вЫскочить</a:t>
            </a:r>
            <a:r>
              <a:rPr lang="ru-RU" b="1" dirty="0"/>
              <a:t>, </a:t>
            </a:r>
            <a:r>
              <a:rPr lang="ru-RU" b="1" dirty="0" err="1"/>
              <a:t>вЫложить</a:t>
            </a:r>
            <a:r>
              <a:rPr lang="ru-RU" b="1" dirty="0"/>
              <a:t>), а </a:t>
            </a:r>
            <a:r>
              <a:rPr lang="ru-RU" b="1" dirty="0">
                <a:solidFill>
                  <a:srgbClr val="C00000"/>
                </a:solidFill>
              </a:rPr>
              <a:t>корень -звон- всегда безударный </a:t>
            </a:r>
            <a:r>
              <a:rPr lang="ru-RU" b="1" dirty="0"/>
              <a:t>(</a:t>
            </a:r>
            <a:r>
              <a:rPr lang="ru-RU" b="1" dirty="0" err="1"/>
              <a:t>созвонИться</a:t>
            </a:r>
            <a:r>
              <a:rPr lang="ru-RU" b="1" dirty="0"/>
              <a:t>, </a:t>
            </a:r>
            <a:r>
              <a:rPr lang="ru-RU" b="1" dirty="0" err="1"/>
              <a:t>звонЯт</a:t>
            </a:r>
            <a:r>
              <a:rPr lang="ru-RU" b="1" dirty="0"/>
              <a:t>, </a:t>
            </a:r>
            <a:r>
              <a:rPr lang="ru-RU" b="1" dirty="0" err="1"/>
              <a:t>позвонИшь</a:t>
            </a:r>
            <a:r>
              <a:rPr lang="ru-RU" b="1" dirty="0"/>
              <a:t>). </a:t>
            </a:r>
            <a:endParaRPr lang="ru-RU" b="1" dirty="0" smtClean="0"/>
          </a:p>
          <a:p>
            <a:pPr marL="0" indent="0" algn="just">
              <a:buNone/>
            </a:pPr>
            <a:r>
              <a:rPr lang="ru-RU" b="1" dirty="0" smtClean="0"/>
              <a:t>2</a:t>
            </a:r>
            <a:r>
              <a:rPr lang="ru-RU" b="1" dirty="0"/>
              <a:t>) У </a:t>
            </a:r>
            <a:r>
              <a:rPr lang="ru-RU" b="1" dirty="0">
                <a:solidFill>
                  <a:srgbClr val="C00000"/>
                </a:solidFill>
              </a:rPr>
              <a:t>глагола-инфинитива ударение чаще всего падает на суффикс</a:t>
            </a:r>
            <a:r>
              <a:rPr lang="ru-RU" b="1" dirty="0"/>
              <a:t>: </a:t>
            </a:r>
            <a:r>
              <a:rPr lang="ru-RU" b="1" dirty="0" err="1"/>
              <a:t>даровАть</a:t>
            </a:r>
            <a:r>
              <a:rPr lang="ru-RU" b="1" dirty="0"/>
              <a:t>, </a:t>
            </a:r>
            <a:r>
              <a:rPr lang="ru-RU" b="1" dirty="0" err="1"/>
              <a:t>наплескАть</a:t>
            </a:r>
            <a:r>
              <a:rPr lang="ru-RU" b="1" dirty="0"/>
              <a:t>, </a:t>
            </a:r>
            <a:r>
              <a:rPr lang="ru-RU" b="1" dirty="0" err="1"/>
              <a:t>пломбировАть</a:t>
            </a:r>
            <a:r>
              <a:rPr lang="ru-RU" b="1" dirty="0"/>
              <a:t>. </a:t>
            </a:r>
            <a:endParaRPr lang="ru-RU" b="1" dirty="0" smtClean="0"/>
          </a:p>
          <a:p>
            <a:pPr marL="0" indent="0" algn="just">
              <a:buNone/>
            </a:pPr>
            <a:r>
              <a:rPr lang="ru-RU" b="1" dirty="0" smtClean="0"/>
              <a:t>3</a:t>
            </a:r>
            <a:r>
              <a:rPr lang="ru-RU" b="1" dirty="0"/>
              <a:t>) Как и у существительных, </a:t>
            </a:r>
            <a:r>
              <a:rPr lang="ru-RU" b="1" dirty="0">
                <a:solidFill>
                  <a:srgbClr val="C00000"/>
                </a:solidFill>
              </a:rPr>
              <a:t>в форме женского рода ударное окончание</a:t>
            </a:r>
            <a:r>
              <a:rPr lang="ru-RU" b="1" dirty="0"/>
              <a:t> (</a:t>
            </a:r>
            <a:r>
              <a:rPr lang="ru-RU" b="1" dirty="0" err="1"/>
              <a:t>ждалА</a:t>
            </a:r>
            <a:r>
              <a:rPr lang="ru-RU" b="1" dirty="0"/>
              <a:t>, </a:t>
            </a:r>
            <a:r>
              <a:rPr lang="ru-RU" b="1" dirty="0" err="1"/>
              <a:t>снялА</a:t>
            </a:r>
            <a:r>
              <a:rPr lang="ru-RU" b="1" dirty="0"/>
              <a:t>, </a:t>
            </a:r>
            <a:r>
              <a:rPr lang="ru-RU" b="1" dirty="0" err="1"/>
              <a:t>принялА</a:t>
            </a:r>
            <a:r>
              <a:rPr lang="ru-RU" b="1" dirty="0"/>
              <a:t>), а в среднем роде и множественном числе основа ударная (</a:t>
            </a:r>
            <a:r>
              <a:rPr lang="ru-RU" b="1" dirty="0" err="1"/>
              <a:t>ждАло</a:t>
            </a:r>
            <a:r>
              <a:rPr lang="ru-RU" b="1" dirty="0"/>
              <a:t>, </a:t>
            </a:r>
            <a:r>
              <a:rPr lang="ru-RU" b="1" dirty="0" err="1"/>
              <a:t>ждАли</a:t>
            </a:r>
            <a:r>
              <a:rPr lang="ru-RU" b="1" dirty="0"/>
              <a:t>, </a:t>
            </a:r>
            <a:r>
              <a:rPr lang="ru-RU" b="1" dirty="0" err="1"/>
              <a:t>пОняло</a:t>
            </a:r>
            <a:r>
              <a:rPr lang="ru-RU" b="1" dirty="0"/>
              <a:t>, </a:t>
            </a:r>
            <a:r>
              <a:rPr lang="ru-RU" b="1" dirty="0" err="1"/>
              <a:t>пОняли</a:t>
            </a:r>
            <a:r>
              <a:rPr lang="ru-RU" b="1" dirty="0" smtClean="0"/>
              <a:t>). </a:t>
            </a:r>
            <a:r>
              <a:rPr lang="ru-RU" b="1" u="sng" dirty="0" smtClean="0"/>
              <a:t>Исключения</a:t>
            </a:r>
            <a:r>
              <a:rPr lang="ru-RU" b="1" u="sng" dirty="0"/>
              <a:t>: </a:t>
            </a:r>
            <a:r>
              <a:rPr lang="ru-RU" b="1" u="sng" dirty="0" err="1"/>
              <a:t>клАла</a:t>
            </a:r>
            <a:r>
              <a:rPr lang="ru-RU" b="1" u="sng" dirty="0"/>
              <a:t>, </a:t>
            </a:r>
            <a:r>
              <a:rPr lang="ru-RU" b="1" u="sng" dirty="0" err="1"/>
              <a:t>слАла</a:t>
            </a:r>
            <a:r>
              <a:rPr lang="ru-RU" b="1" u="sng" dirty="0"/>
              <a:t>, </a:t>
            </a:r>
            <a:r>
              <a:rPr lang="ru-RU" b="1" u="sng" dirty="0" err="1"/>
              <a:t>укрАла</a:t>
            </a:r>
            <a:r>
              <a:rPr lang="ru-RU" b="1" u="sng" dirty="0"/>
              <a:t>, </a:t>
            </a:r>
            <a:r>
              <a:rPr lang="ru-RU" b="1" u="sng" dirty="0" err="1"/>
              <a:t>отослАла</a:t>
            </a:r>
            <a:r>
              <a:rPr lang="ru-RU" b="1" u="sng" dirty="0" smtClean="0"/>
              <a:t>.</a:t>
            </a:r>
          </a:p>
          <a:p>
            <a:pPr marL="0" indent="0" algn="just">
              <a:buNone/>
            </a:pPr>
            <a:r>
              <a:rPr lang="ru-RU" b="1" dirty="0" smtClean="0"/>
              <a:t>4</a:t>
            </a:r>
            <a:r>
              <a:rPr lang="ru-RU" b="1" dirty="0"/>
              <a:t>) </a:t>
            </a:r>
            <a:r>
              <a:rPr lang="ru-RU" b="1" dirty="0">
                <a:solidFill>
                  <a:srgbClr val="C00000"/>
                </a:solidFill>
              </a:rPr>
              <a:t>Приставки по-, за-, про-, со- перетягивают ударение </a:t>
            </a:r>
            <a:r>
              <a:rPr lang="ru-RU" b="1" dirty="0"/>
              <a:t>(</a:t>
            </a:r>
            <a:r>
              <a:rPr lang="ru-RU" b="1" dirty="0" err="1"/>
              <a:t>зАнял</a:t>
            </a:r>
            <a:r>
              <a:rPr lang="ru-RU" b="1" dirty="0"/>
              <a:t>, </a:t>
            </a:r>
            <a:r>
              <a:rPr lang="ru-RU" b="1" dirty="0" err="1"/>
              <a:t>зАняло</a:t>
            </a:r>
            <a:r>
              <a:rPr lang="ru-RU" b="1" dirty="0"/>
              <a:t>, </a:t>
            </a:r>
            <a:r>
              <a:rPr lang="ru-RU" b="1" dirty="0" err="1"/>
              <a:t>зАняли</a:t>
            </a:r>
            <a:r>
              <a:rPr lang="ru-RU" b="1" dirty="0"/>
              <a:t>). </a:t>
            </a:r>
            <a:r>
              <a:rPr lang="ru-RU" b="1" u="sng" dirty="0" smtClean="0"/>
              <a:t>Исключения </a:t>
            </a:r>
            <a:r>
              <a:rPr lang="ru-RU" b="1" u="sng" dirty="0"/>
              <a:t>- глаголы, у которых ударение падает на корень</a:t>
            </a:r>
            <a:r>
              <a:rPr lang="ru-RU" b="1" dirty="0"/>
              <a:t>: </a:t>
            </a:r>
            <a:r>
              <a:rPr lang="ru-RU" b="1" dirty="0" err="1"/>
              <a:t>позвАл</a:t>
            </a:r>
            <a:r>
              <a:rPr lang="ru-RU" b="1" dirty="0"/>
              <a:t>, </a:t>
            </a:r>
            <a:r>
              <a:rPr lang="ru-RU" b="1" dirty="0" err="1"/>
              <a:t>позвАло</a:t>
            </a:r>
            <a:r>
              <a:rPr lang="ru-RU" b="1" dirty="0"/>
              <a:t>, </a:t>
            </a:r>
            <a:r>
              <a:rPr lang="ru-RU" b="1" dirty="0" err="1"/>
              <a:t>позвАли</a:t>
            </a:r>
            <a:r>
              <a:rPr lang="ru-RU" b="1" dirty="0"/>
              <a:t>; </a:t>
            </a:r>
            <a:r>
              <a:rPr lang="ru-RU" b="1" dirty="0" err="1"/>
              <a:t>сорвАл</a:t>
            </a:r>
            <a:r>
              <a:rPr lang="ru-RU" b="1" dirty="0"/>
              <a:t>, </a:t>
            </a:r>
            <a:r>
              <a:rPr lang="ru-RU" b="1" dirty="0" err="1"/>
              <a:t>сорвАло</a:t>
            </a:r>
            <a:r>
              <a:rPr lang="ru-RU" b="1" dirty="0"/>
              <a:t>, </a:t>
            </a:r>
            <a:r>
              <a:rPr lang="ru-RU" b="1" dirty="0" err="1"/>
              <a:t>сорвАли</a:t>
            </a:r>
            <a:r>
              <a:rPr lang="ru-RU" b="1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98717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66141" y="496416"/>
            <a:ext cx="8784976" cy="28931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5.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В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глаголах, образованных от имён прилагательных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ударение 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чаще всего 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падает на -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ИТЬ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: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быстрый - </a:t>
            </a:r>
            <a:r>
              <a:rPr kumimoji="0" lang="ru-RU" sz="26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убыстрИть</a:t>
            </a:r>
            <a:r>
              <a:rPr kumimoji="0" lang="ru-RU" sz="26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; острый - </a:t>
            </a:r>
            <a:r>
              <a:rPr kumimoji="0" lang="ru-RU" sz="26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обострИть</a:t>
            </a:r>
            <a:r>
              <a:rPr kumimoji="0" lang="ru-RU" sz="26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; лёгкий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Times New Roman" pitchFamily="18" charset="0"/>
              </a:rPr>
              <a:t> - </a:t>
            </a:r>
            <a:r>
              <a:rPr kumimoji="0" lang="ru-RU" sz="26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облегчИть</a:t>
            </a:r>
            <a:r>
              <a:rPr kumimoji="0" lang="ru-RU" sz="26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; бодрый - </a:t>
            </a:r>
            <a:r>
              <a:rPr kumimoji="0" lang="ru-RU" sz="26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ободрИть</a:t>
            </a:r>
            <a:r>
              <a:rPr kumimoji="0" lang="ru-RU" sz="26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; глубокий -</a:t>
            </a:r>
            <a:r>
              <a:rPr kumimoji="0" lang="ru-RU" sz="26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углубИть</a:t>
            </a:r>
            <a:r>
              <a:rPr kumimoji="0" lang="ru-RU" sz="26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.</a:t>
            </a:r>
            <a:endParaRPr kumimoji="0" lang="ru-RU" sz="26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Примечание: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Этой закономерности не подчиняется глагол </a:t>
            </a:r>
            <a:r>
              <a:rPr kumimoji="0" lang="ru-RU" sz="2600" b="1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ea typeface="Arial Unicode MS" pitchFamily="34" charset="-128"/>
                <a:cs typeface="Times New Roman" pitchFamily="18" charset="0"/>
              </a:rPr>
              <a:t>озлОбить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,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 образованный от имени прилагательного </a:t>
            </a:r>
            <a:r>
              <a:rPr kumimoji="0" lang="ru-RU" sz="2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«злой». 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38149" y="3645024"/>
            <a:ext cx="8712968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Запомни:</a:t>
            </a:r>
            <a:r>
              <a:rPr kumimoji="0" lang="ru-RU" sz="24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опОшлить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 (= сделать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пОшлым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) - они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опОшлят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                     </a:t>
            </a:r>
            <a:r>
              <a:rPr lang="ru-RU" sz="2400" i="1" dirty="0" err="1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о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свЕдомиться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 - ты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освЕдомишься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782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Причастия: 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48680"/>
            <a:ext cx="8784976" cy="547260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>1) У полных причастий </a:t>
            </a:r>
            <a:r>
              <a:rPr lang="ru-RU" sz="2800" b="1" dirty="0">
                <a:solidFill>
                  <a:srgbClr val="C00000"/>
                </a:solidFill>
              </a:rPr>
              <a:t>суффиксы -</a:t>
            </a:r>
            <a:r>
              <a:rPr lang="ru-RU" sz="2800" b="1" dirty="0" smtClean="0">
                <a:solidFill>
                  <a:srgbClr val="C00000"/>
                </a:solidFill>
              </a:rPr>
              <a:t>а- </a:t>
            </a:r>
            <a:r>
              <a:rPr lang="ru-RU" sz="2800" b="1" dirty="0">
                <a:solidFill>
                  <a:srgbClr val="C00000"/>
                </a:solidFill>
              </a:rPr>
              <a:t>и -</a:t>
            </a:r>
            <a:r>
              <a:rPr lang="ru-RU" sz="2800" b="1" dirty="0" smtClean="0">
                <a:solidFill>
                  <a:srgbClr val="C00000"/>
                </a:solidFill>
              </a:rPr>
              <a:t>я- </a:t>
            </a:r>
            <a:r>
              <a:rPr lang="ru-RU" sz="2800" b="1" dirty="0">
                <a:solidFill>
                  <a:srgbClr val="C00000"/>
                </a:solidFill>
              </a:rPr>
              <a:t>безударные </a:t>
            </a:r>
            <a:r>
              <a:rPr lang="ru-RU" sz="2800" b="1" dirty="0"/>
              <a:t>(</a:t>
            </a:r>
            <a:r>
              <a:rPr lang="ru-RU" sz="2800" b="1" dirty="0" err="1"/>
              <a:t>полОманный</a:t>
            </a:r>
            <a:r>
              <a:rPr lang="ru-RU" sz="2800" b="1" dirty="0"/>
              <a:t>, </a:t>
            </a:r>
            <a:r>
              <a:rPr lang="ru-RU" sz="2800" b="1" dirty="0" err="1"/>
              <a:t>рассЕянный</a:t>
            </a:r>
            <a:r>
              <a:rPr lang="ru-RU" sz="2800" b="1" dirty="0" smtClean="0"/>
              <a:t>).</a:t>
            </a:r>
          </a:p>
          <a:p>
            <a:pPr marL="0" indent="0" algn="just">
              <a:buNone/>
            </a:pPr>
            <a:r>
              <a:rPr lang="ru-RU" sz="2800" b="1" dirty="0" smtClean="0"/>
              <a:t>2</a:t>
            </a:r>
            <a:r>
              <a:rPr lang="ru-RU" sz="2800" b="1" dirty="0"/>
              <a:t>) </a:t>
            </a:r>
            <a:r>
              <a:rPr lang="ru-RU" sz="2800" b="1" dirty="0">
                <a:solidFill>
                  <a:srgbClr val="C00000"/>
                </a:solidFill>
              </a:rPr>
              <a:t>Суффикс -</a:t>
            </a:r>
            <a:r>
              <a:rPr lang="ru-RU" sz="2800" b="1" dirty="0" err="1">
                <a:solidFill>
                  <a:srgbClr val="C00000"/>
                </a:solidFill>
              </a:rPr>
              <a:t>енн</a:t>
            </a:r>
            <a:r>
              <a:rPr lang="ru-RU" sz="2800" b="1" dirty="0">
                <a:solidFill>
                  <a:srgbClr val="C00000"/>
                </a:solidFill>
              </a:rPr>
              <a:t>- безударный у причастия, если в форме глагола будущего времени ударение на основе </a:t>
            </a:r>
            <a:r>
              <a:rPr lang="ru-RU" sz="2800" b="1" dirty="0"/>
              <a:t>(</a:t>
            </a:r>
            <a:r>
              <a:rPr lang="ru-RU" sz="2800" b="1" dirty="0" err="1"/>
              <a:t>разбУдишь</a:t>
            </a:r>
            <a:r>
              <a:rPr lang="ru-RU" sz="2800" b="1" dirty="0"/>
              <a:t> – </a:t>
            </a:r>
            <a:r>
              <a:rPr lang="ru-RU" sz="2800" b="1" dirty="0" err="1"/>
              <a:t>разбУженный</a:t>
            </a:r>
            <a:r>
              <a:rPr lang="ru-RU" sz="2800" b="1" dirty="0"/>
              <a:t>), </a:t>
            </a:r>
            <a:r>
              <a:rPr lang="ru-RU" sz="2800" b="1" dirty="0" smtClean="0"/>
              <a:t>а </a:t>
            </a:r>
            <a:r>
              <a:rPr lang="ru-RU" sz="2800" b="1" dirty="0">
                <a:solidFill>
                  <a:srgbClr val="C00000"/>
                </a:solidFill>
              </a:rPr>
              <a:t>суффикс -</a:t>
            </a:r>
            <a:r>
              <a:rPr lang="ru-RU" sz="2800" b="1" dirty="0" err="1">
                <a:solidFill>
                  <a:srgbClr val="C00000"/>
                </a:solidFill>
              </a:rPr>
              <a:t>ённ</a:t>
            </a:r>
            <a:r>
              <a:rPr lang="ru-RU" sz="2800" b="1" dirty="0">
                <a:solidFill>
                  <a:srgbClr val="C00000"/>
                </a:solidFill>
              </a:rPr>
              <a:t>- бывает, только если в форме глагола будущего времени ударение на окончании </a:t>
            </a:r>
            <a:r>
              <a:rPr lang="ru-RU" sz="2800" b="1" dirty="0"/>
              <a:t>(</a:t>
            </a:r>
            <a:r>
              <a:rPr lang="ru-RU" sz="2800" b="1" dirty="0" err="1"/>
              <a:t>занесЁшь</a:t>
            </a:r>
            <a:r>
              <a:rPr lang="ru-RU" sz="2800" b="1" dirty="0"/>
              <a:t> – </a:t>
            </a:r>
            <a:r>
              <a:rPr lang="ru-RU" sz="2800" b="1" dirty="0" err="1"/>
              <a:t>занесЁнный</a:t>
            </a:r>
            <a:r>
              <a:rPr lang="ru-RU" sz="2800" b="1" dirty="0"/>
              <a:t>). </a:t>
            </a:r>
            <a:endParaRPr lang="ru-RU" sz="2800" b="1" dirty="0" smtClean="0"/>
          </a:p>
          <a:p>
            <a:pPr marL="0" indent="0" algn="just">
              <a:buNone/>
            </a:pPr>
            <a:r>
              <a:rPr lang="ru-RU" sz="2800" b="1" dirty="0" smtClean="0"/>
              <a:t>3) </a:t>
            </a:r>
            <a:r>
              <a:rPr lang="ru-RU" sz="2800" b="1" dirty="0">
                <a:solidFill>
                  <a:srgbClr val="C00000"/>
                </a:solidFill>
              </a:rPr>
              <a:t>Приставки перетягивают ударения</a:t>
            </a:r>
            <a:r>
              <a:rPr lang="ru-RU" sz="2800" b="1" dirty="0"/>
              <a:t>: </a:t>
            </a:r>
            <a:r>
              <a:rPr lang="ru-RU" sz="2800" b="1" dirty="0" err="1"/>
              <a:t>НАзванный</a:t>
            </a:r>
            <a:r>
              <a:rPr lang="ru-RU" sz="2800" b="1" dirty="0"/>
              <a:t> – </a:t>
            </a:r>
            <a:r>
              <a:rPr lang="ru-RU" sz="2800" b="1" dirty="0" err="1"/>
              <a:t>нАзван</a:t>
            </a:r>
            <a:r>
              <a:rPr lang="ru-RU" sz="2800" b="1" dirty="0"/>
              <a:t>, </a:t>
            </a:r>
            <a:r>
              <a:rPr lang="ru-RU" sz="2800" b="1" dirty="0" err="1"/>
              <a:t>нАзвано</a:t>
            </a:r>
            <a:r>
              <a:rPr lang="ru-RU" sz="2800" b="1" dirty="0"/>
              <a:t>, </a:t>
            </a:r>
            <a:r>
              <a:rPr lang="ru-RU" sz="2800" b="1" dirty="0" err="1"/>
              <a:t>нАзваны</a:t>
            </a:r>
            <a:r>
              <a:rPr lang="ru-RU" sz="2800" b="1" dirty="0"/>
              <a:t>, </a:t>
            </a:r>
            <a:r>
              <a:rPr lang="ru-RU" sz="2800" b="1" dirty="0" err="1"/>
              <a:t>нАзвана</a:t>
            </a:r>
            <a:r>
              <a:rPr lang="ru-RU" sz="2800" b="1" dirty="0"/>
              <a:t>. </a:t>
            </a:r>
            <a:r>
              <a:rPr lang="ru-RU" sz="2800" b="1" dirty="0" err="1"/>
              <a:t>СОбранный</a:t>
            </a:r>
            <a:r>
              <a:rPr lang="ru-RU" sz="2800" b="1" dirty="0"/>
              <a:t> – </a:t>
            </a:r>
            <a:r>
              <a:rPr lang="ru-RU" sz="2800" b="1" dirty="0" err="1"/>
              <a:t>сОбран</a:t>
            </a:r>
            <a:r>
              <a:rPr lang="ru-RU" sz="2800" b="1" dirty="0"/>
              <a:t>, </a:t>
            </a:r>
            <a:r>
              <a:rPr lang="ru-RU" sz="2800" b="1" dirty="0" err="1"/>
              <a:t>сОбрано</a:t>
            </a:r>
            <a:r>
              <a:rPr lang="ru-RU" sz="2800" b="1" dirty="0"/>
              <a:t>, </a:t>
            </a:r>
            <a:r>
              <a:rPr lang="ru-RU" sz="2800" b="1" dirty="0" err="1"/>
              <a:t>сОбраны</a:t>
            </a:r>
            <a:r>
              <a:rPr lang="ru-RU" sz="2800" b="1" dirty="0"/>
              <a:t>, </a:t>
            </a:r>
            <a:r>
              <a:rPr lang="ru-RU" sz="2800" b="1" dirty="0" err="1" smtClean="0"/>
              <a:t>сОбрана</a:t>
            </a:r>
            <a:r>
              <a:rPr lang="ru-RU" sz="2800" b="1" dirty="0" smtClean="0"/>
              <a:t>.</a:t>
            </a:r>
          </a:p>
          <a:p>
            <a:pPr marL="0" indent="0" algn="just">
              <a:buNone/>
            </a:pPr>
            <a:r>
              <a:rPr lang="ru-RU" sz="2800" b="1" dirty="0" smtClean="0"/>
              <a:t>4) </a:t>
            </a:r>
            <a:r>
              <a:rPr lang="ru-RU" sz="2800" b="1" dirty="0">
                <a:solidFill>
                  <a:srgbClr val="C00000"/>
                </a:solidFill>
              </a:rPr>
              <a:t>В </a:t>
            </a:r>
            <a:r>
              <a:rPr lang="ru-RU" sz="2800" b="1" dirty="0" smtClean="0">
                <a:solidFill>
                  <a:srgbClr val="C00000"/>
                </a:solidFill>
              </a:rPr>
              <a:t>ж. </a:t>
            </a:r>
            <a:r>
              <a:rPr lang="ru-RU" sz="2800" b="1" dirty="0">
                <a:solidFill>
                  <a:srgbClr val="C00000"/>
                </a:solidFill>
              </a:rPr>
              <a:t>и </a:t>
            </a:r>
            <a:r>
              <a:rPr lang="ru-RU" sz="2800" b="1" dirty="0" smtClean="0">
                <a:solidFill>
                  <a:srgbClr val="C00000"/>
                </a:solidFill>
              </a:rPr>
              <a:t>ср. </a:t>
            </a:r>
            <a:r>
              <a:rPr lang="ru-RU" sz="2800" b="1" dirty="0">
                <a:solidFill>
                  <a:srgbClr val="C00000"/>
                </a:solidFill>
              </a:rPr>
              <a:t>роде, а также во </a:t>
            </a:r>
            <a:r>
              <a:rPr lang="ru-RU" sz="2800" b="1" dirty="0" smtClean="0">
                <a:solidFill>
                  <a:srgbClr val="C00000"/>
                </a:solidFill>
              </a:rPr>
              <a:t>мн. ч. </a:t>
            </a:r>
            <a:r>
              <a:rPr lang="ru-RU" sz="2800" b="1" dirty="0">
                <a:solidFill>
                  <a:srgbClr val="C00000"/>
                </a:solidFill>
              </a:rPr>
              <a:t>ударение стоит на окончании </a:t>
            </a:r>
            <a:r>
              <a:rPr lang="ru-RU" sz="2800" b="1" dirty="0"/>
              <a:t>(</a:t>
            </a:r>
            <a:r>
              <a:rPr lang="ru-RU" sz="2800" b="1" dirty="0" err="1"/>
              <a:t>принесенА</a:t>
            </a:r>
            <a:r>
              <a:rPr lang="ru-RU" sz="2800" b="1" dirty="0"/>
              <a:t>, </a:t>
            </a:r>
            <a:r>
              <a:rPr lang="ru-RU" sz="2800" b="1" dirty="0" err="1"/>
              <a:t>принесенО</a:t>
            </a:r>
            <a:r>
              <a:rPr lang="ru-RU" sz="2800" b="1" dirty="0"/>
              <a:t>, </a:t>
            </a:r>
            <a:r>
              <a:rPr lang="ru-RU" sz="2800" b="1" dirty="0" err="1"/>
              <a:t>принесенЫ</a:t>
            </a:r>
            <a:r>
              <a:rPr lang="ru-RU" sz="2800" b="1" dirty="0"/>
              <a:t>). </a:t>
            </a:r>
          </a:p>
        </p:txBody>
      </p:sp>
    </p:spTree>
    <p:extLst>
      <p:ext uri="{BB962C8B-B14F-4D97-AF65-F5344CB8AC3E}">
        <p14:creationId xmlns:p14="http://schemas.microsoft.com/office/powerpoint/2010/main" val="112258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51520" y="219998"/>
            <a:ext cx="8640960" cy="6370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5.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На корень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БАЛ-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в словах со значением </a:t>
            </a: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«плохо себя вести», «выполнять любые капризы», «быть излишне изнеженным и капризным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»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ударение НЕ падает: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балОванный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баловАть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балУясь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избалОванный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набаловАть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6.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В деепричастиях с суффиксами -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ВШ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-. -ВШИ-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 ударение падает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на гласную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букву,которая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 стоит в слове перед этими суффиксами: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начАв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отдАв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поднЯв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понЯв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прибЫв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начА</a:t>
            </a:r>
            <a:r>
              <a:rPr kumimoji="0" lang="ru-RU" sz="2400" b="1" i="1" u="sng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Times New Roman" pitchFamily="18" charset="0"/>
              </a:rPr>
              <a:t>вши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сь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П</a:t>
            </a:r>
            <a:r>
              <a:rPr kumimoji="0" lang="ru-RU" sz="2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римечание: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Деепричастия часто имеют ударение на том же слоге, что и в неопределённой форме соответствующего глагола: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задАть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 -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задАв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залИть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 -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залИв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занЯть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 -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занЯв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начАть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 -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начАв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поднЯть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 -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поднЯв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пожИть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 -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пожИв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, поло­жить -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положИв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понЯть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Times New Roman" pitchFamily="18" charset="0"/>
              </a:rPr>
              <a:t> -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понЯв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предАть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 -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предАв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, предпринять - предприняв,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прибЫть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 -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прибЫв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при­нЯть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 -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принЯв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продАть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Times New Roman" pitchFamily="18" charset="0"/>
              </a:rPr>
              <a:t> -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продАв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пропИть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Times New Roman" pitchFamily="18" charset="0"/>
              </a:rPr>
              <a:t> -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пропИв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создАть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 -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создАв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Запомните: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исчЕрпать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 -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исчЕрпав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(НЕЛЬЗЯ: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исчерпАв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312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79512" y="908720"/>
            <a:ext cx="8568952" cy="563231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1.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В именах существительных иноязычного происхождения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 (чаще всего французского)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ударение падает на последний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слог: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дефИс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диспансЕр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еретИк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жалюзИ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каталОг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квартАл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некролОг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партЕр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экспЕрт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2</a:t>
            </a:r>
            <a:r>
              <a:rPr kumimoji="0" lang="ru-RU" sz="2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. </a:t>
            </a:r>
            <a:r>
              <a:rPr kumimoji="0" lang="ru-RU" sz="2400" b="1" i="0" u="sng" strike="noStrike" cap="none" normalizeH="0" baseline="0" dirty="0" smtClean="0" bmk="bookmark26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Место постановки ударения </a:t>
            </a:r>
            <a:r>
              <a:rPr kumimoji="0" lang="ru-RU" sz="2400" b="1" i="0" u="none" strike="noStrike" cap="none" normalizeH="0" baseline="0" dirty="0" smtClean="0" bmk="bookmark26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в отглагольном существительном обычно </a:t>
            </a:r>
            <a:r>
              <a:rPr kumimoji="0" lang="ru-RU" sz="2400" b="0" i="0" u="none" strike="noStrike" cap="none" normalizeH="0" baseline="0" dirty="0" smtClean="0" bmk="bookmark26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совпадает с местом постановки ударения в исходном глаголе, от которого оно образовано: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Times New Roman" pitchFamily="18" charset="0"/>
              </a:rPr>
              <a:t>вероисповЕдание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 (в этом отглагольном имени существительном сохраняется то же ударение, что и в исходном глаголе, от которого оно образовано: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(веру)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исповЕдатъ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Times New Roman" pitchFamily="18" charset="0"/>
              </a:rPr>
              <a:t>обеспЕчение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 (в этом отглагольном имени существительном сохраняется то же ударение, что и в исход­ном глаголе, от которого оно образовано: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обеспЕчить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Times New Roman" pitchFamily="18" charset="0"/>
              </a:rPr>
              <a:t>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Times New Roman" pitchFamily="18" charset="0"/>
              </a:rPr>
              <a:t>газопровОд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Times New Roman" pitchFamily="18" charset="0"/>
              </a:rPr>
              <a:t>,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Times New Roman" pitchFamily="18" charset="0"/>
              </a:rPr>
              <a:t>мусоропровОд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Times New Roman" pitchFamily="18" charset="0"/>
              </a:rPr>
              <a:t>,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Times New Roman" pitchFamily="18" charset="0"/>
              </a:rPr>
              <a:t>нефтепровОд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ea typeface="Arial Unicode MS" pitchFamily="34" charset="-128"/>
                <a:cs typeface="Arial Unicode MS" pitchFamily="34" charset="-128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(= то, что газ, мусор, нефть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провОдит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существительные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02362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363636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1057</Words>
  <Application>Microsoft Office PowerPoint</Application>
  <PresentationFormat>Экран (4:3)</PresentationFormat>
  <Paragraphs>181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Тема Office</vt:lpstr>
      <vt:lpstr>Ясность</vt:lpstr>
      <vt:lpstr>Презентация PowerPoint</vt:lpstr>
      <vt:lpstr>Формулировка задания</vt:lpstr>
      <vt:lpstr>Имена существительные:  </vt:lpstr>
      <vt:lpstr>Имена прилагательные:  </vt:lpstr>
      <vt:lpstr>Глаголы: </vt:lpstr>
      <vt:lpstr>Презентация PowerPoint</vt:lpstr>
      <vt:lpstr>Причастия: </vt:lpstr>
      <vt:lpstr>Презентация PowerPoint</vt:lpstr>
      <vt:lpstr>существительные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SUNNY</dc:creator>
  <cp:lastModifiedBy>SUNNY</cp:lastModifiedBy>
  <cp:revision>2</cp:revision>
  <dcterms:created xsi:type="dcterms:W3CDTF">2018-06-16T09:43:27Z</dcterms:created>
  <dcterms:modified xsi:type="dcterms:W3CDTF">2018-06-17T03:53:20Z</dcterms:modified>
</cp:coreProperties>
</file>