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56" r:id="rId3"/>
    <p:sldId id="257" r:id="rId4"/>
    <p:sldId id="258" r:id="rId5"/>
    <p:sldId id="261" r:id="rId6"/>
    <p:sldId id="264" r:id="rId7"/>
    <p:sldId id="265" r:id="rId8"/>
    <p:sldId id="267" r:id="rId9"/>
    <p:sldId id="263" r:id="rId10"/>
    <p:sldId id="266" r:id="rId11"/>
    <p:sldId id="268" r:id="rId12"/>
    <p:sldId id="269" r:id="rId13"/>
    <p:sldId id="272" r:id="rId14"/>
    <p:sldId id="271" r:id="rId15"/>
    <p:sldId id="274" r:id="rId16"/>
    <p:sldId id="275" r:id="rId17"/>
    <p:sldId id="276" r:id="rId18"/>
    <p:sldId id="277" r:id="rId19"/>
    <p:sldId id="278" r:id="rId20"/>
    <p:sldId id="270" r:id="rId21"/>
    <p:sldId id="273" r:id="rId22"/>
    <p:sldId id="279" r:id="rId23"/>
    <p:sldId id="281" r:id="rId24"/>
    <p:sldId id="282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83582-FF9A-4E22-AFDC-F7C97BF9D8ED}" type="datetimeFigureOut">
              <a:rPr lang="ru-RU" smtClean="0"/>
              <a:t>08.07.2018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E665D-DFD6-488D-B426-DE2889D6A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54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665D-DFD6-488D-B426-DE2889D6A3C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39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665D-DFD6-488D-B426-DE2889D6A3C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39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665D-DFD6-488D-B426-DE2889D6A3C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39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665D-DFD6-488D-B426-DE2889D6A3C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39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665D-DFD6-488D-B426-DE2889D6A3C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39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665D-DFD6-488D-B426-DE2889D6A3C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39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665D-DFD6-488D-B426-DE2889D6A3C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39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665D-DFD6-488D-B426-DE2889D6A3C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77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8A04-EC06-4A88-A50F-485D4E427743}" type="datetime1">
              <a:rPr lang="ru-RU" smtClean="0"/>
              <a:t>08.07.2018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3401-B45B-4A02-9198-ADC12199B06F}" type="datetime1">
              <a:rPr lang="ru-RU" smtClean="0"/>
              <a:t>08.07.2018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774C-4F75-47AA-8CF3-4C72028C9429}" type="datetime1">
              <a:rPr lang="ru-RU" smtClean="0"/>
              <a:t>08.07.2018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5800" y="1143000"/>
            <a:ext cx="7772400" cy="4572000"/>
            <a:chOff x="1371600" y="1143000"/>
            <a:chExt cx="7772400" cy="5715000"/>
          </a:xfrm>
          <a:effectLst>
            <a:reflection blurRad="6350" stA="50000" endA="300" endPos="15500" dist="50800" dir="5400000" sy="-100000" algn="bl" rotWithShape="0"/>
          </a:effectLst>
        </p:grpSpPr>
        <p:sp>
          <p:nvSpPr>
            <p:cNvPr id="8" name="Rectangle 7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76401"/>
            <a:ext cx="6400800" cy="192405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9737"/>
            <a:ext cx="6400800" cy="152286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>
            <a:lvl1pPr marL="0" indent="0" algn="ctr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6574536"/>
            <a:ext cx="2133600" cy="274320"/>
          </a:xfrm>
        </p:spPr>
        <p:txBody>
          <a:bodyPr/>
          <a:lstStyle/>
          <a:p>
            <a:fld id="{32FCBAC9-CCB0-4FBC-AF6D-4DFC759FD96E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08.07.2018</a:t>
            </a:fld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0" y="6574536"/>
            <a:ext cx="2895600" cy="274320"/>
          </a:xfrm>
        </p:spPr>
        <p:txBody>
          <a:bodyPr/>
          <a:lstStyle/>
          <a:p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574536"/>
            <a:ext cx="365760" cy="274320"/>
          </a:xfrm>
        </p:spPr>
        <p:txBody>
          <a:bodyPr/>
          <a:lstStyle/>
          <a:p>
            <a:fld id="{DF28FB93-0A08-4E7D-8E63-9EFA29F1E093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2286000" y="3794763"/>
            <a:ext cx="4572000" cy="1588"/>
          </a:xfrm>
          <a:prstGeom prst="line">
            <a:avLst/>
          </a:prstGeom>
          <a:ln w="28575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135036"/>
      </p:ext>
    </p:extLst>
  </p:cSld>
  <p:clrMapOvr>
    <a:masterClrMapping/>
  </p:clrMapOvr>
  <p:transition>
    <p:pull dir="l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1866-99A8-4686-8259-6CDBC7F74E4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08.07.2018</a:t>
            </a:fld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66244"/>
      </p:ext>
    </p:extLst>
  </p:cSld>
  <p:clrMapOvr>
    <a:masterClrMapping/>
  </p:clrMapOvr>
  <p:transition>
    <p:pull dir="l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1143000"/>
            <a:ext cx="7772400" cy="2743200"/>
            <a:chOff x="0" y="1143000"/>
            <a:chExt cx="7772400" cy="2743200"/>
          </a:xfrm>
        </p:grpSpPr>
        <p:sp>
          <p:nvSpPr>
            <p:cNvPr id="9" name="Rectangle 8"/>
            <p:cNvSpPr/>
            <p:nvPr/>
          </p:nvSpPr>
          <p:spPr>
            <a:xfrm>
              <a:off x="0" y="1143000"/>
              <a:ext cx="7772400" cy="2743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371600"/>
              <a:ext cx="7543800" cy="2286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600200"/>
              <a:ext cx="7315200" cy="1828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00200"/>
            <a:ext cx="68580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756848"/>
            <a:ext cx="6858000" cy="640080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>
            <a:lvl1pPr marL="0" indent="0">
              <a:buNone/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0" y="6574536"/>
            <a:ext cx="2133600" cy="274320"/>
          </a:xfrm>
        </p:spPr>
        <p:txBody>
          <a:bodyPr/>
          <a:lstStyle/>
          <a:p>
            <a:fld id="{A21A1EA6-5597-451F-8D97-DFB9F1DA07F5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08.07.2018</a:t>
            </a:fld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74536"/>
            <a:ext cx="2895600" cy="274320"/>
          </a:xfrm>
        </p:spPr>
        <p:txBody>
          <a:bodyPr/>
          <a:lstStyle/>
          <a:p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574536"/>
            <a:ext cx="365760" cy="274320"/>
          </a:xfrm>
        </p:spPr>
        <p:txBody>
          <a:bodyPr/>
          <a:lstStyle/>
          <a:p>
            <a:fld id="{DF28FB93-0A08-4E7D-8E63-9EFA29F1E093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99156"/>
      </p:ext>
    </p:extLst>
  </p:cSld>
  <p:clrMapOvr>
    <a:masterClrMapping/>
  </p:clrMapOvr>
  <p:transition>
    <p:pull dir="l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828800"/>
            <a:ext cx="3108960" cy="45447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536" y="1828800"/>
            <a:ext cx="3108960" cy="45447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2466-CDEB-48E1-9C73-8D57253E6A61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08.07.2018</a:t>
            </a:fld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00916"/>
      </p:ext>
    </p:extLst>
  </p:cSld>
  <p:clrMapOvr>
    <a:masterClrMapping/>
  </p:clrMapOvr>
  <p:transition>
    <p:pull dir="l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6288" y="1825934"/>
            <a:ext cx="310896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6288" y="2667000"/>
            <a:ext cx="3108960" cy="37201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92103" y="1825934"/>
            <a:ext cx="310896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92103" y="2667000"/>
            <a:ext cx="3108960" cy="37201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696C-D804-4E74-8E4A-B8D87653F7C1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08.07.2018</a:t>
            </a:fld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2071048" y="2548267"/>
            <a:ext cx="6400800" cy="1588"/>
          </a:xfrm>
          <a:prstGeom prst="line">
            <a:avLst/>
          </a:prstGeom>
          <a:ln w="28575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507542"/>
      </p:ext>
    </p:extLst>
  </p:cSld>
  <p:clrMapOvr>
    <a:masterClrMapping/>
  </p:clrMapOvr>
  <p:transition>
    <p:pull dir="l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013-C780-4E19-8A42-3D278D70F754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08.07.2018</a:t>
            </a:fld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19359"/>
      </p:ext>
    </p:extLst>
  </p:cSld>
  <p:clrMapOvr>
    <a:masterClrMapping/>
  </p:clrMapOvr>
  <p:transition>
    <p:pull dir="l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/>
          <p:nvPr/>
        </p:nvGrpSpPr>
        <p:grpSpPr>
          <a:xfrm>
            <a:off x="0" y="0"/>
            <a:ext cx="9144000" cy="6400800"/>
            <a:chOff x="0" y="457200"/>
            <a:chExt cx="9144000" cy="64008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11" name="Rectangle 10"/>
            <p:cNvSpPr/>
            <p:nvPr/>
          </p:nvSpPr>
          <p:spPr>
            <a:xfrm>
              <a:off x="0" y="457200"/>
              <a:ext cx="9144000" cy="6400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" y="685800"/>
              <a:ext cx="8686800" cy="6172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" y="914400"/>
              <a:ext cx="8229600" cy="5943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144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430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67400" y="6574536"/>
            <a:ext cx="2133600" cy="274320"/>
          </a:xfrm>
        </p:spPr>
        <p:txBody>
          <a:bodyPr/>
          <a:lstStyle/>
          <a:p>
            <a:fld id="{D9C908B1-49E2-4248-B5A1-1B6D12BB0D74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08.07.2018</a:t>
            </a:fld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3000" y="6574536"/>
            <a:ext cx="2895600" cy="274320"/>
          </a:xfrm>
        </p:spPr>
        <p:txBody>
          <a:bodyPr/>
          <a:lstStyle/>
          <a:p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75759"/>
      </p:ext>
    </p:extLst>
  </p:cSld>
  <p:clrMapOvr>
    <a:masterClrMapping/>
  </p:clrMapOvr>
  <p:transition>
    <p:pull dir="l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71600" y="1143000"/>
            <a:ext cx="7772400" cy="5257800"/>
            <a:chOff x="1371600" y="1143000"/>
            <a:chExt cx="7772400" cy="57150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9" name="Rectangle 8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4926013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133600"/>
            <a:ext cx="1371600" cy="38862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2E85-076D-429A-BC14-8C45FD12E7A9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08.07.2018</a:t>
            </a:fld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5400000">
            <a:off x="3268981" y="-3268981"/>
            <a:ext cx="777240" cy="731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1" y="789296"/>
            <a:ext cx="73152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4678"/>
            <a:ext cx="7315200" cy="77877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5715260"/>
      </p:ext>
    </p:extLst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F590-7E4C-494A-9C54-74B3B988F6DB}" type="datetime1">
              <a:rPr lang="ru-RU" smtClean="0"/>
              <a:t>08.07.2018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rot="5400000">
            <a:off x="3268980" y="-3268981"/>
            <a:ext cx="777240" cy="731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0" y="789296"/>
            <a:ext cx="73152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3"/>
          <p:cNvGrpSpPr/>
          <p:nvPr/>
        </p:nvGrpSpPr>
        <p:grpSpPr>
          <a:xfrm>
            <a:off x="1371600" y="1143000"/>
            <a:ext cx="7772400" cy="5257800"/>
            <a:chOff x="1371600" y="1143000"/>
            <a:chExt cx="7772400" cy="57150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15" name="Rectangle 14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7315200" cy="77724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304" y="1828800"/>
            <a:ext cx="4928616" cy="4562856"/>
          </a:xfrm>
          <a:effectLst>
            <a:reflection blurRad="6350" stA="50000" endA="300" endPos="6000" dist="50800" dir="5400000" sy="-100000" algn="bl" rotWithShape="0"/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130552"/>
            <a:ext cx="1371600" cy="3886200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57150" prstMaterial="metal">
              <a:bevelT w="25400" h="12700" prst="softRound"/>
            </a:sp3d>
          </a:bodyPr>
          <a:lstStyle>
            <a:lvl1pPr marL="0" indent="0"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7979-A167-4A31-910A-91B035BC3D63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08.07.2018</a:t>
            </a:fld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26926"/>
      </p:ext>
    </p:extLst>
  </p:cSld>
  <p:clrMapOvr>
    <a:masterClrMapping/>
  </p:clrMapOvr>
  <p:transition>
    <p:pull dir="l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21294-47E9-4CAB-B412-4DBBDB7F19BA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08.07.2018</a:t>
            </a:fld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46420"/>
      </p:ext>
    </p:extLst>
  </p:cSld>
  <p:clrMapOvr>
    <a:masterClrMapping/>
  </p:clrMapOvr>
  <p:transition>
    <p:pull dir="l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143000"/>
            <a:ext cx="7772400" cy="5715000"/>
            <a:chOff x="1371600" y="1143000"/>
            <a:chExt cx="7772400" cy="5715000"/>
          </a:xfrm>
        </p:grpSpPr>
        <p:sp>
          <p:nvSpPr>
            <p:cNvPr id="8" name="Rectangle 7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28801"/>
            <a:ext cx="6553200" cy="45447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81600" y="6574536"/>
            <a:ext cx="2133600" cy="274320"/>
          </a:xfrm>
        </p:spPr>
        <p:txBody>
          <a:bodyPr/>
          <a:lstStyle/>
          <a:p>
            <a:fld id="{1EE06584-6D84-48E4-BDB4-06590712D81F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08.07.2018</a:t>
            </a:fld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74536"/>
            <a:ext cx="2895600" cy="274320"/>
          </a:xfrm>
        </p:spPr>
        <p:txBody>
          <a:bodyPr/>
          <a:lstStyle/>
          <a:p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8366760" y="0"/>
            <a:ext cx="777240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4940146" y="3428206"/>
            <a:ext cx="68580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09296" y="152400"/>
            <a:ext cx="734704" cy="5851525"/>
          </a:xfrm>
        </p:spPr>
        <p:txBody>
          <a:bodyPr vert="eaVert" anchor="t" anchorCtr="0"/>
          <a:lstStyle/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5967880"/>
      </p:ext>
    </p:extLst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EDCE-32FC-4EC8-97A6-0D1BA4F0893E}" type="datetime1">
              <a:rPr lang="ru-RU" smtClean="0"/>
              <a:t>08.07.2018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1D23-7600-4A8B-A0FD-C965C3D0E495}" type="datetime1">
              <a:rPr lang="ru-RU" smtClean="0"/>
              <a:t>08.07.2018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75C-283F-47CB-8FBD-459AED826B69}" type="datetime1">
              <a:rPr lang="ru-RU" smtClean="0"/>
              <a:t>08.07.2018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9057-E561-4DF5-A7F6-69DDAD6D162D}" type="datetime1">
              <a:rPr lang="ru-RU" smtClean="0"/>
              <a:t>08.07.2018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8393-EF03-4BF1-8F1F-E59D55094D9A}" type="datetime1">
              <a:rPr lang="ru-RU" smtClean="0"/>
              <a:t>08.07.2018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CFA5-1140-4998-8002-1DA54A293204}" type="datetime1">
              <a:rPr lang="ru-RU" smtClean="0"/>
              <a:t>08.07.2018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5215-1875-48A2-BD2F-FCB90CBCFB43}" type="datetime1">
              <a:rPr lang="ru-RU" smtClean="0"/>
              <a:t>08.07.2018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60764-FA81-4BB2-9614-1A501A8CACC0}" type="datetime1">
              <a:rPr lang="ru-RU" smtClean="0"/>
              <a:t>08.07.2018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/>
          <p:nvPr/>
        </p:nvGrpSpPr>
        <p:grpSpPr>
          <a:xfrm>
            <a:off x="1371600" y="1143000"/>
            <a:ext cx="7772400" cy="5715000"/>
            <a:chOff x="1371600" y="1143000"/>
            <a:chExt cx="7772400" cy="5715000"/>
          </a:xfrm>
        </p:grpSpPr>
        <p:sp>
          <p:nvSpPr>
            <p:cNvPr id="11" name="Rectangle 10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0"/>
            <a:ext cx="777240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828800"/>
            <a:ext cx="6400800" cy="454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8240" y="6574536"/>
            <a:ext cx="365760" cy="274320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28FB93-0A08-4E7D-8E63-9EFA29F1E093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2667000" y="3429000"/>
            <a:ext cx="68580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6553200" y="6574536"/>
            <a:ext cx="2133600" cy="27432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9D3039-227D-47BF-A5C9-C0A5F49253E3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08.07.2018</a:t>
            </a:fld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828800" y="6574536"/>
            <a:ext cx="2895600" cy="27432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16200000">
            <a:off x="-2660177" y="3005919"/>
            <a:ext cx="6248400" cy="8461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8177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lu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effectLst>
            <a:innerShdw blurRad="63500">
              <a:srgbClr val="F1F1F1"/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"/>
        <a:defRPr sz="20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1pPr>
      <a:lvl2pPr marL="682625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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2pPr>
      <a:lvl3pPr marL="1023938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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3pPr>
      <a:lvl4pPr marL="1377950" indent="-3540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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4pPr>
      <a:lvl5pPr marL="1719263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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280831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Задание 19 </a:t>
            </a:r>
            <a:b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Знаки </a:t>
            </a:r>
            <a:r>
              <a:rPr lang="ru-RU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препинания в сложном </a:t>
            </a:r>
            <a:br>
              <a:rPr lang="ru-RU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предложении с разными </a:t>
            </a:r>
            <a:br>
              <a:rPr lang="ru-RU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видами связи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СПП с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несколькими придаточными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а также в сложном предложении с сочинением и подчинением могут оказаться рядом два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союза. Союзы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разделяются или не разделяются запятой в зависимости от следующих условий.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Запятая 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стыке союзов 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ставится, 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если после первого союза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следует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одиночный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союз 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придаточной части: 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5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Но </a:t>
            </a:r>
            <a:r>
              <a:rPr lang="ru-RU" sz="25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этом болоте невозможно было долго стоять, </a:t>
            </a:r>
            <a:r>
              <a:rPr lang="ru-RU" sz="25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5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потому </a:t>
            </a:r>
            <a:r>
              <a:rPr lang="ru-RU" sz="25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что, </a:t>
            </a:r>
            <a:r>
              <a:rPr lang="ru-RU" sz="25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(когда</a:t>
            </a:r>
            <a:r>
              <a:rPr lang="ru-RU" sz="25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в первые морозы оно покрылось слоем </a:t>
            </a:r>
            <a:r>
              <a:rPr lang="ru-RU" sz="25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льда), </a:t>
            </a:r>
            <a:r>
              <a:rPr lang="ru-RU" sz="25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вода подо льдом </a:t>
            </a:r>
            <a:r>
              <a:rPr lang="ru-RU" sz="25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понизилась), </a:t>
            </a:r>
            <a:r>
              <a:rPr lang="ru-RU" sz="25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так образовался </a:t>
            </a:r>
            <a:r>
              <a:rPr lang="ru-RU" sz="25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лед-</a:t>
            </a:r>
            <a:r>
              <a:rPr lang="ru-RU" sz="25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тощак</a:t>
            </a:r>
            <a:r>
              <a:rPr lang="ru-RU" sz="25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5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 </a:t>
            </a:r>
            <a:r>
              <a:rPr lang="ru-RU" sz="25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женщина всё говорила и говорила о своих несчастьях, </a:t>
            </a:r>
            <a:r>
              <a:rPr lang="ru-RU" sz="25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и, </a:t>
            </a:r>
            <a:r>
              <a:rPr lang="ru-RU" sz="25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(хотя</a:t>
            </a:r>
            <a:r>
              <a:rPr lang="ru-RU" sz="25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слова ее были </a:t>
            </a:r>
            <a:r>
              <a:rPr lang="ru-RU" sz="25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привычными), </a:t>
            </a:r>
            <a:r>
              <a:rPr lang="ru-RU" sz="25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Сабурова от них вдруг защемило </a:t>
            </a:r>
            <a:r>
              <a:rPr lang="ru-RU" sz="25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сердце</a:t>
            </a: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</a:pPr>
            <a:r>
              <a:rPr lang="ru-RU" sz="25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Собака </a:t>
            </a:r>
            <a:r>
              <a:rPr lang="ru-RU" sz="25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приостановилась, </a:t>
            </a:r>
            <a:r>
              <a:rPr lang="ru-RU" sz="25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и, </a:t>
            </a:r>
            <a:r>
              <a:rPr lang="ru-RU" sz="25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(пока</a:t>
            </a:r>
            <a:r>
              <a:rPr lang="ru-RU" sz="25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5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она </a:t>
            </a:r>
            <a:r>
              <a:rPr lang="ru-RU" sz="25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стояла), </a:t>
            </a:r>
            <a:r>
              <a:rPr lang="ru-RU" sz="25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человек видел, </a:t>
            </a:r>
            <a:r>
              <a:rPr lang="ru-RU" sz="25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(как </a:t>
            </a:r>
            <a:r>
              <a:rPr lang="ru-RU" sz="25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солнечный луч обласкал всю </a:t>
            </a:r>
            <a:r>
              <a:rPr lang="ru-RU" sz="25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полянку)</a:t>
            </a: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b="0" i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5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74136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Если после первого союза следует </a:t>
            </a:r>
            <a:r>
              <a:rPr lang="ru-RU" sz="4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двойной союз</a:t>
            </a:r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 то запятая на стыке союзов не ставится.</a:t>
            </a:r>
            <a:r>
              <a:rPr lang="ru-RU" sz="4400" b="1" dirty="0">
                <a:solidFill>
                  <a:srgbClr val="42646C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Это случается, когда подчинительный союз имеет в главной части предложения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слова </a:t>
            </a:r>
            <a:r>
              <a:rPr lang="ru-RU" sz="4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то, но</a:t>
            </a:r>
            <a:r>
              <a:rPr lang="ru-RU" sz="4400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4400" i="1" dirty="0" smtClean="0">
                <a:solidFill>
                  <a:srgbClr val="42649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400" i="1" dirty="0" smtClean="0">
              <a:solidFill>
                <a:srgbClr val="426496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400" b="1" i="1" dirty="0" smtClean="0">
                <a:latin typeface="Arial" pitchFamily="34" charset="0"/>
                <a:cs typeface="Arial" pitchFamily="34" charset="0"/>
              </a:rPr>
              <a:t>Прокофьев</a:t>
            </a:r>
            <a:r>
              <a:rPr lang="ru-RU" sz="4400" b="1" i="1" dirty="0">
                <a:latin typeface="Arial" pitchFamily="34" charset="0"/>
                <a:cs typeface="Arial" pitchFamily="34" charset="0"/>
              </a:rPr>
              <a:t>, одеваясь на </a:t>
            </a:r>
            <a:r>
              <a:rPr lang="ru-RU" sz="4400" b="1" i="1" dirty="0" smtClean="0">
                <a:latin typeface="Arial" pitchFamily="34" charset="0"/>
                <a:cs typeface="Arial" pitchFamily="34" charset="0"/>
              </a:rPr>
              <a:t>ощупь </a:t>
            </a:r>
            <a:r>
              <a:rPr lang="ru-RU" sz="4400" b="1" i="1" dirty="0">
                <a:latin typeface="Arial" pitchFamily="34" charset="0"/>
                <a:cs typeface="Arial" pitchFamily="34" charset="0"/>
              </a:rPr>
              <a:t>в кромешной </a:t>
            </a:r>
            <a:r>
              <a:rPr lang="ru-RU" sz="4400" b="1" i="1" dirty="0" smtClean="0">
                <a:latin typeface="Arial" pitchFamily="34" charset="0"/>
                <a:cs typeface="Arial" pitchFamily="34" charset="0"/>
              </a:rPr>
              <a:t>темноте, говорил</a:t>
            </a:r>
            <a:r>
              <a:rPr lang="ru-RU" sz="4400" b="1" i="1" dirty="0">
                <a:latin typeface="Arial" pitchFamily="34" charset="0"/>
                <a:cs typeface="Arial" pitchFamily="34" charset="0"/>
              </a:rPr>
              <a:t>, </a:t>
            </a:r>
            <a:r>
              <a:rPr lang="ru-RU" sz="4400" b="1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4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что</a:t>
            </a:r>
            <a:r>
              <a:rPr lang="ru-RU" sz="4400" b="1" i="1" dirty="0">
                <a:solidFill>
                  <a:srgbClr val="426496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4400" b="1" i="1" dirty="0">
                <a:latin typeface="Arial" pitchFamily="34" charset="0"/>
                <a:cs typeface="Arial" pitchFamily="34" charset="0"/>
              </a:rPr>
              <a:t>писательство — самое тяжелое и заманчивое занятие в </a:t>
            </a:r>
            <a:r>
              <a:rPr lang="ru-RU" sz="4400" b="1" i="1" dirty="0" smtClean="0">
                <a:latin typeface="Arial" pitchFamily="34" charset="0"/>
                <a:cs typeface="Arial" pitchFamily="34" charset="0"/>
              </a:rPr>
              <a:t>мире)</a:t>
            </a:r>
            <a:r>
              <a:rPr lang="ru-RU" sz="4400" b="1" i="1" dirty="0">
                <a:solidFill>
                  <a:srgbClr val="426496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4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4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(что (если</a:t>
            </a:r>
            <a:r>
              <a:rPr lang="ru-RU" sz="4400" b="1" i="1" dirty="0">
                <a:solidFill>
                  <a:srgbClr val="426496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4400" b="1" i="1" dirty="0">
                <a:latin typeface="Arial" pitchFamily="34" charset="0"/>
                <a:cs typeface="Arial" pitchFamily="34" charset="0"/>
              </a:rPr>
              <a:t>бы он не был </a:t>
            </a:r>
            <a:r>
              <a:rPr lang="ru-RU" sz="4400" b="1" i="1" dirty="0" smtClean="0">
                <a:latin typeface="Arial" pitchFamily="34" charset="0"/>
                <a:cs typeface="Arial" pitchFamily="34" charset="0"/>
              </a:rPr>
              <a:t>геологом),</a:t>
            </a:r>
            <a:r>
              <a:rPr lang="ru-RU" sz="4400" b="1" i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4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</a:t>
            </a:r>
            <a:r>
              <a:rPr lang="ru-RU" sz="4400" b="1" i="1" dirty="0">
                <a:solidFill>
                  <a:srgbClr val="426496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4400" b="1" i="1" dirty="0">
                <a:latin typeface="Arial" pitchFamily="34" charset="0"/>
                <a:cs typeface="Arial" pitchFamily="34" charset="0"/>
              </a:rPr>
              <a:t>наверняка бы сделался </a:t>
            </a:r>
            <a:r>
              <a:rPr lang="ru-RU" sz="4400" b="1" i="1" dirty="0" smtClean="0">
                <a:latin typeface="Arial" pitchFamily="34" charset="0"/>
                <a:cs typeface="Arial" pitchFamily="34" charset="0"/>
              </a:rPr>
              <a:t>писателем)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400" b="1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400" b="1" i="1" dirty="0" smtClean="0">
                <a:latin typeface="Arial" pitchFamily="34" charset="0"/>
                <a:cs typeface="Arial" pitchFamily="34" charset="0"/>
              </a:rPr>
              <a:t>Думал </a:t>
            </a:r>
            <a:r>
              <a:rPr lang="ru-RU" sz="4400" b="1" i="1" dirty="0">
                <a:latin typeface="Arial" pitchFamily="34" charset="0"/>
                <a:cs typeface="Arial" pitchFamily="34" charset="0"/>
              </a:rPr>
              <a:t>я, </a:t>
            </a:r>
            <a:r>
              <a:rPr lang="ru-RU" sz="4400" b="1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4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</a:t>
            </a:r>
            <a:r>
              <a:rPr lang="ru-RU" sz="4400" b="1" i="1" dirty="0" smtClean="0">
                <a:latin typeface="Arial" pitchFamily="34" charset="0"/>
                <a:cs typeface="Arial" pitchFamily="34" charset="0"/>
              </a:rPr>
              <a:t> (если</a:t>
            </a:r>
            <a:r>
              <a:rPr lang="ru-RU" sz="4400" b="1" i="1" dirty="0">
                <a:latin typeface="Arial" pitchFamily="34" charset="0"/>
                <a:cs typeface="Arial" pitchFamily="34" charset="0"/>
              </a:rPr>
              <a:t> не случится в этот час </a:t>
            </a:r>
            <a:r>
              <a:rPr lang="ru-RU" sz="4400" b="1" i="1" dirty="0" smtClean="0">
                <a:latin typeface="Arial" pitchFamily="34" charset="0"/>
                <a:cs typeface="Arial" pitchFamily="34" charset="0"/>
              </a:rPr>
              <a:t>перемены), </a:t>
            </a:r>
            <a:r>
              <a:rPr lang="ru-RU" sz="4400" b="1" i="1" dirty="0">
                <a:latin typeface="Arial" pitchFamily="34" charset="0"/>
                <a:cs typeface="Arial" pitchFamily="34" charset="0"/>
              </a:rPr>
              <a:t>то судье уток не стрелять этим </a:t>
            </a:r>
            <a:r>
              <a:rPr lang="ru-RU" sz="4400" b="1" i="1" dirty="0" smtClean="0">
                <a:latin typeface="Arial" pitchFamily="34" charset="0"/>
                <a:cs typeface="Arial" pitchFamily="34" charset="0"/>
              </a:rPr>
              <a:t>утром)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Запятая на стыке союзов </a:t>
            </a:r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ставится</a:t>
            </a:r>
            <a:r>
              <a:rPr lang="ru-RU" sz="4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и в том случае, если перед подчинительным союзом или союзным словом стоит </a:t>
            </a:r>
            <a:r>
              <a:rPr lang="ru-RU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присоединительные союзы </a:t>
            </a:r>
            <a:r>
              <a:rPr lang="ru-RU" sz="4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да </a:t>
            </a:r>
            <a:r>
              <a:rPr lang="ru-RU" sz="4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(да и зачем, да и что):</a:t>
            </a:r>
            <a:r>
              <a:rPr lang="ru-RU" sz="4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44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400" b="1" i="1" dirty="0" smtClean="0">
                <a:latin typeface="Arial" pitchFamily="34" charset="0"/>
                <a:cs typeface="Arial" pitchFamily="34" charset="0"/>
              </a:rPr>
              <a:t>Объясни </a:t>
            </a:r>
            <a:r>
              <a:rPr lang="ru-RU" sz="4400" b="1" i="1" dirty="0">
                <a:latin typeface="Arial" pitchFamily="34" charset="0"/>
                <a:cs typeface="Arial" pitchFamily="34" charset="0"/>
              </a:rPr>
              <a:t>мне, </a:t>
            </a:r>
            <a:r>
              <a:rPr lang="ru-RU" sz="4400" b="1" i="1" dirty="0" smtClean="0">
                <a:latin typeface="Arial" pitchFamily="34" charset="0"/>
                <a:cs typeface="Arial" pitchFamily="34" charset="0"/>
              </a:rPr>
              <a:t>(что </a:t>
            </a:r>
            <a:r>
              <a:rPr lang="ru-RU" sz="4400" b="1" i="1" dirty="0">
                <a:latin typeface="Arial" pitchFamily="34" charset="0"/>
                <a:cs typeface="Arial" pitchFamily="34" charset="0"/>
              </a:rPr>
              <a:t>ты этим хочешь </a:t>
            </a:r>
            <a:r>
              <a:rPr lang="ru-RU" sz="4400" b="1" i="1" dirty="0" smtClean="0">
                <a:latin typeface="Arial" pitchFamily="34" charset="0"/>
                <a:cs typeface="Arial" pitchFamily="34" charset="0"/>
              </a:rPr>
              <a:t>сказать),</a:t>
            </a:r>
            <a:r>
              <a:rPr lang="ru-RU" sz="4400" b="1" i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4400" b="1" i="1" u="sng" dirty="0" smtClean="0">
                <a:latin typeface="Arial" pitchFamily="34" charset="0"/>
                <a:cs typeface="Arial" pitchFamily="34" charset="0"/>
              </a:rPr>
              <a:t>да </a:t>
            </a:r>
            <a:r>
              <a:rPr lang="ru-RU" sz="4400" b="1" i="1" u="sng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4400" b="1" i="1" dirty="0" smtClean="0">
                <a:latin typeface="Arial" pitchFamily="34" charset="0"/>
                <a:cs typeface="Arial" pitchFamily="34" charset="0"/>
              </a:rPr>
              <a:t>(что</a:t>
            </a:r>
            <a:r>
              <a:rPr lang="ru-RU" sz="4400" b="1" i="1" dirty="0">
                <a:latin typeface="Arial" pitchFamily="34" charset="0"/>
                <a:cs typeface="Arial" pitchFamily="34" charset="0"/>
              </a:rPr>
              <a:t> все это </a:t>
            </a:r>
            <a:r>
              <a:rPr lang="ru-RU" sz="4400" b="1" i="1" dirty="0" smtClean="0">
                <a:latin typeface="Arial" pitchFamily="34" charset="0"/>
                <a:cs typeface="Arial" pitchFamily="34" charset="0"/>
              </a:rPr>
              <a:t>означает).</a:t>
            </a:r>
            <a:endParaRPr lang="ru-RU" sz="4400" b="1" i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1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54375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В сложном предложении, состоящих из нескольких простых, связанных между собой различными видами связи, могут оказаться рядом сочинительный и подчинительный союзы.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6977" y="2996951"/>
            <a:ext cx="8568952" cy="25545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solidFill>
                  <a:schemeClr val="tx1"/>
                </a:solidFill>
              </a:rPr>
              <a:t>По ночам к реке подвозили лес (1) </a:t>
            </a:r>
            <a:r>
              <a:rPr lang="ru-RU" sz="4000" b="1" dirty="0" smtClean="0">
                <a:solidFill>
                  <a:srgbClr val="FF0000"/>
                </a:solidFill>
              </a:rPr>
              <a:t>и (2) когда </a:t>
            </a:r>
            <a:r>
              <a:rPr lang="ru-RU" sz="4000" b="1" dirty="0" smtClean="0">
                <a:solidFill>
                  <a:schemeClr val="tx1"/>
                </a:solidFill>
              </a:rPr>
              <a:t>белый туман закутывал берега (3) все восемь рот настилали доски (4) на обломки мостов.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2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314" y="492084"/>
            <a:ext cx="8104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На стыке между ними ставятся запятая тогда</a:t>
            </a:r>
            <a:r>
              <a:rPr lang="ru-RU" sz="3200" dirty="0" smtClean="0"/>
              <a:t>, когда после придаточного </a:t>
            </a:r>
            <a:r>
              <a:rPr lang="ru-RU" sz="4000" b="1" dirty="0" smtClean="0">
                <a:solidFill>
                  <a:srgbClr val="FF0000"/>
                </a:solidFill>
              </a:rPr>
              <a:t>нет</a:t>
            </a:r>
            <a:r>
              <a:rPr lang="ru-RU" sz="3200" dirty="0" smtClean="0"/>
              <a:t> второй части двойного союза </a:t>
            </a:r>
            <a:r>
              <a:rPr lang="ru-RU" sz="3600" b="1" dirty="0" smtClean="0">
                <a:solidFill>
                  <a:srgbClr val="FF0000"/>
                </a:solidFill>
              </a:rPr>
              <a:t>то, так</a:t>
            </a:r>
            <a:r>
              <a:rPr lang="ru-RU" sz="3200" dirty="0" smtClean="0"/>
              <a:t> или союза</a:t>
            </a:r>
            <a:r>
              <a:rPr lang="en-US" sz="3200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но</a:t>
            </a:r>
            <a:r>
              <a:rPr lang="ru-RU" sz="3200" b="1" dirty="0" smtClean="0"/>
              <a:t>: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1314" y="2828836"/>
            <a:ext cx="8069776" cy="25545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По ночам к реке подвозили лес (1) </a:t>
            </a:r>
            <a:r>
              <a:rPr lang="ru-RU" sz="4000" b="1" dirty="0" smtClean="0">
                <a:solidFill>
                  <a:srgbClr val="FF0000"/>
                </a:solidFill>
              </a:rPr>
              <a:t>и (2) когда </a:t>
            </a:r>
            <a:r>
              <a:rPr lang="ru-RU" sz="4000" dirty="0" smtClean="0">
                <a:solidFill>
                  <a:schemeClr val="tx1"/>
                </a:solidFill>
              </a:rPr>
              <a:t>белый туман закутывал берега (3) все восемь рот настилали доски (4) на обломки мостов.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7515443" y="2957388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023951" y="3631338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203256" y="4243398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0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251520" y="404664"/>
            <a:ext cx="8424936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Сравним:</a:t>
            </a:r>
          </a:p>
          <a:p>
            <a:pPr algn="just"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4400" dirty="0" smtClean="0"/>
              <a:t>По </a:t>
            </a:r>
            <a:r>
              <a:rPr lang="ru-RU" sz="4400" dirty="0" smtClean="0"/>
              <a:t>ночам к реке подвозили </a:t>
            </a:r>
            <a:r>
              <a:rPr lang="ru-RU" sz="4400" dirty="0" smtClean="0"/>
              <a:t>лес, </a:t>
            </a:r>
            <a:r>
              <a:rPr lang="ru-RU" sz="4400" b="1" dirty="0" smtClean="0">
                <a:solidFill>
                  <a:srgbClr val="FF0000"/>
                </a:solidFill>
              </a:rPr>
              <a:t>и </a:t>
            </a:r>
            <a:r>
              <a:rPr lang="ru-RU" sz="4400" dirty="0" smtClean="0"/>
              <a:t>(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когда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белый туман закутывал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берега</a:t>
            </a:r>
            <a:r>
              <a:rPr lang="ru-RU" sz="4400" dirty="0" smtClean="0"/>
              <a:t>)</a:t>
            </a:r>
            <a:r>
              <a:rPr lang="ru-RU" sz="4400" dirty="0" smtClean="0">
                <a:solidFill>
                  <a:srgbClr val="FF0000"/>
                </a:solidFill>
              </a:rPr>
              <a:t>, </a:t>
            </a:r>
            <a:r>
              <a:rPr lang="ru-RU" sz="4400" b="1" dirty="0" smtClean="0">
                <a:solidFill>
                  <a:srgbClr val="FF0000"/>
                </a:solidFill>
              </a:rPr>
              <a:t>ТО</a:t>
            </a:r>
            <a:r>
              <a:rPr lang="ru-RU" sz="4400" b="1" dirty="0" smtClean="0"/>
              <a:t> </a:t>
            </a:r>
            <a:r>
              <a:rPr lang="ru-RU" sz="4400" dirty="0" smtClean="0"/>
              <a:t>все восемь рот настилали </a:t>
            </a:r>
            <a:r>
              <a:rPr lang="ru-RU" sz="4400" dirty="0" smtClean="0"/>
              <a:t>доски на </a:t>
            </a:r>
            <a:r>
              <a:rPr lang="ru-RU" sz="4400" dirty="0" smtClean="0"/>
              <a:t>обломки мостов.</a:t>
            </a:r>
          </a:p>
          <a:p>
            <a:pPr>
              <a:buNone/>
            </a:pPr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42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548680"/>
            <a:ext cx="8715404" cy="475252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chemeClr val="tx1"/>
                </a:solidFill>
              </a:rPr>
              <a:t>Большая </a:t>
            </a:r>
            <a:r>
              <a:rPr lang="ru-RU" sz="3600" b="1" i="1" dirty="0" smtClean="0">
                <a:solidFill>
                  <a:schemeClr val="tx1"/>
                </a:solidFill>
              </a:rPr>
              <a:t>разъехавшаяся хата, в которой помещалась бурса, была решительно пуста,</a:t>
            </a:r>
            <a:r>
              <a:rPr lang="ru-RU" sz="4000" b="1" i="1" dirty="0" smtClean="0">
                <a:solidFill>
                  <a:srgbClr val="C00000"/>
                </a:solidFill>
              </a:rPr>
              <a:t> и, </a:t>
            </a: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сколько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3600" b="1" i="1" dirty="0" smtClean="0">
                <a:solidFill>
                  <a:schemeClr val="tx1"/>
                </a:solidFill>
              </a:rPr>
              <a:t>философ </a:t>
            </a:r>
            <a:r>
              <a:rPr lang="ru-RU" sz="3600" b="1" i="1" dirty="0" smtClean="0">
                <a:solidFill>
                  <a:schemeClr val="tx1"/>
                </a:solidFill>
              </a:rPr>
              <a:t>ни </a:t>
            </a:r>
            <a:r>
              <a:rPr lang="ru-RU" sz="3600" b="1" i="1" dirty="0" smtClean="0">
                <a:solidFill>
                  <a:schemeClr val="tx1"/>
                </a:solidFill>
              </a:rPr>
              <a:t>шарил во всех углах и даже ощупал все дыры и западни в крыше, 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нигде не отыскал ни куска сала или, по крайней мере, старого </a:t>
            </a:r>
            <a:r>
              <a:rPr lang="ru-RU" sz="3600" b="1" i="1" dirty="0" err="1" smtClean="0">
                <a:solidFill>
                  <a:schemeClr val="accent5">
                    <a:lumMod val="50000"/>
                  </a:schemeClr>
                </a:solidFill>
              </a:rPr>
              <a:t>книша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3600" b="1" i="1" dirty="0" smtClean="0">
                <a:solidFill>
                  <a:schemeClr val="tx1"/>
                </a:solidFill>
              </a:rPr>
              <a:t>что, по обыкновению, запрятываемо было бурсаками</a:t>
            </a:r>
            <a:r>
              <a:rPr lang="ru-RU" sz="3600" b="1" dirty="0" smtClean="0">
                <a:solidFill>
                  <a:schemeClr val="tx1"/>
                </a:solidFill>
              </a:rPr>
              <a:t>.  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24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85293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/>
              <a:t>Всегда ставится запятая перед </a:t>
            </a:r>
            <a:r>
              <a:rPr lang="ru-RU" sz="4400" b="1" i="1" dirty="0" smtClean="0"/>
              <a:t>то, так</a:t>
            </a:r>
            <a:r>
              <a:rPr lang="ru-RU" sz="4400" i="1" dirty="0" smtClean="0"/>
              <a:t> </a:t>
            </a:r>
            <a:r>
              <a:rPr lang="ru-RU" sz="4400" dirty="0" smtClean="0"/>
              <a:t>или союзом </a:t>
            </a:r>
            <a:r>
              <a:rPr lang="ru-RU" sz="4400" b="1" i="1" dirty="0" smtClean="0"/>
              <a:t>но</a:t>
            </a:r>
            <a:r>
              <a:rPr lang="ru-RU" sz="4400" i="1" dirty="0" smtClean="0"/>
              <a:t>, </a:t>
            </a:r>
            <a:r>
              <a:rPr lang="ru-RU" sz="4400" dirty="0" smtClean="0"/>
              <a:t>стоящими после придаточного </a:t>
            </a:r>
            <a:r>
              <a:rPr lang="ru-RU" sz="4400" dirty="0" smtClean="0"/>
              <a:t>предложения.</a:t>
            </a:r>
            <a:endParaRPr lang="ru-RU" sz="4400" dirty="0" smtClean="0"/>
          </a:p>
          <a:p>
            <a:pPr algn="ctr"/>
            <a:endParaRPr lang="ru-RU" dirty="0"/>
          </a:p>
        </p:txBody>
      </p:sp>
      <p:pic>
        <p:nvPicPr>
          <p:cNvPr id="1026" name="Picture 2" descr="http://atlantm-lahta.ru/news/vazhnaya_informatc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4176464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1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428604"/>
            <a:ext cx="8572560" cy="608808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Ещё один приём, позволяющий выявить, нужно ли на стыке союзов ставить запятую.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Попробуйте изъять часть предложения на стыке союзов: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</a:t>
            </a:r>
            <a:r>
              <a:rPr lang="ru-RU" sz="3600" i="1" dirty="0" smtClean="0">
                <a:solidFill>
                  <a:schemeClr val="tx1"/>
                </a:solidFill>
              </a:rPr>
              <a:t>По небу слоились густые </a:t>
            </a:r>
            <a:r>
              <a:rPr lang="ru-RU" sz="3600" i="1" dirty="0" smtClean="0">
                <a:solidFill>
                  <a:schemeClr val="tx1"/>
                </a:solidFill>
              </a:rPr>
              <a:t>тучи, и,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14348" y="2428868"/>
            <a:ext cx="7729574" cy="52863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Font typeface="Wingdings 2" pitchFamily="18" charset="2"/>
              <a:buNone/>
              <a:defRPr/>
            </a:pPr>
            <a:r>
              <a:rPr lang="ru-RU" sz="3600" i="1" dirty="0" smtClean="0">
                <a:solidFill>
                  <a:srgbClr val="983DB1">
                    <a:lumMod val="75000"/>
                  </a:srgbClr>
                </a:solidFill>
              </a:rPr>
              <a:t>(хотя </a:t>
            </a:r>
            <a:r>
              <a:rPr lang="ru-RU" sz="3600" i="1" dirty="0" smtClean="0">
                <a:solidFill>
                  <a:srgbClr val="983DB1">
                    <a:lumMod val="75000"/>
                  </a:srgbClr>
                </a:solidFill>
              </a:rPr>
              <a:t>шел только третий час </a:t>
            </a:r>
            <a:r>
              <a:rPr lang="ru-RU" sz="3600" i="1" dirty="0" smtClean="0">
                <a:solidFill>
                  <a:srgbClr val="983DB1">
                    <a:lumMod val="75000"/>
                  </a:srgbClr>
                </a:solidFill>
              </a:rPr>
              <a:t>дня),</a:t>
            </a:r>
            <a:endParaRPr lang="ru-RU" sz="3600" i="1" dirty="0" smtClean="0">
              <a:solidFill>
                <a:srgbClr val="983DB1">
                  <a:lumMod val="75000"/>
                </a:srgbClr>
              </a:solidFill>
            </a:endParaRPr>
          </a:p>
          <a:p>
            <a:pPr marL="342900" indent="-342900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Font typeface="Wingdings 2" pitchFamily="18" charset="2"/>
              <a:buNone/>
              <a:defRPr/>
            </a:pPr>
            <a:r>
              <a:rPr lang="ru-RU" sz="36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endParaRPr lang="ru-RU" sz="3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14348" y="3143248"/>
            <a:ext cx="4371988" cy="5286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Font typeface="Wingdings 2" pitchFamily="18" charset="2"/>
              <a:buNone/>
              <a:defRPr/>
            </a:pPr>
            <a:r>
              <a:rPr lang="ru-RU" sz="3600" i="1" dirty="0" smtClean="0"/>
              <a:t>  было уже темно.</a:t>
            </a:r>
            <a:endParaRPr lang="ru-RU" sz="3600" dirty="0"/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714348" y="4509120"/>
            <a:ext cx="7715304" cy="12218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Font typeface="Wingdings 2" pitchFamily="18" charset="2"/>
              <a:buNone/>
              <a:defRPr/>
            </a:pPr>
            <a:r>
              <a:rPr lang="ru-RU" sz="3200" dirty="0" smtClean="0"/>
              <a:t>Изъятие </a:t>
            </a:r>
            <a:r>
              <a:rPr lang="ru-RU" sz="3200" dirty="0" smtClean="0"/>
              <a:t>возможно, значит </a:t>
            </a:r>
            <a:r>
              <a:rPr lang="ru-RU" sz="3200" dirty="0" smtClean="0"/>
              <a:t>запятая после </a:t>
            </a:r>
            <a:r>
              <a:rPr lang="ru-RU" sz="3200" dirty="0" smtClean="0"/>
              <a:t>сочинительного союза ставится.</a:t>
            </a: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242181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78680" y="852474"/>
            <a:ext cx="8643997" cy="26003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   </a:t>
            </a:r>
            <a:r>
              <a:rPr lang="ru-RU" sz="2800" b="1" dirty="0" smtClean="0">
                <a:solidFill>
                  <a:srgbClr val="C00000"/>
                </a:solidFill>
              </a:rPr>
              <a:t>Изъятие невозможно, значит запятая после сочинительного союза НЕ ставится: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   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74663" y="2287176"/>
            <a:ext cx="8540741" cy="85379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lvl="0" indent="-342900">
              <a:spcBef>
                <a:spcPts val="1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Ночью вершины старых лип терялись в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небе (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l)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62007" y="3140968"/>
            <a:ext cx="8358246" cy="67150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(2) если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начинался сильный северный ветер(З)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00034" y="4071942"/>
            <a:ext cx="8215370" cy="67150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звезды словно перелетали с ветки на ветку(4)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47309" y="4957762"/>
            <a:ext cx="8429684" cy="88582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будто на деревьях вместо них сидели маленькие</a:t>
            </a:r>
            <a:r>
              <a:rPr kumimoji="0" lang="ru-RU" sz="27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светлячки. 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714348" y="4071942"/>
            <a:ext cx="2786082" cy="8858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0770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640960" cy="6408712"/>
          </a:xfrm>
        </p:spPr>
        <p:txBody>
          <a:bodyPr>
            <a:normAutofit/>
          </a:bodyPr>
          <a:lstStyle/>
          <a:p>
            <a:pPr lvl="0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None/>
            </a:pPr>
            <a:r>
              <a:rPr lang="ru-RU" sz="2800" b="1" dirty="0">
                <a:latin typeface="Cambria"/>
              </a:rPr>
              <a:t>Можно и так:</a:t>
            </a:r>
          </a:p>
          <a:p>
            <a:pPr lvl="0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None/>
            </a:pPr>
            <a:r>
              <a:rPr lang="ru-R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    </a:t>
            </a:r>
            <a:r>
              <a:rPr lang="ru-RU" sz="2800" b="1" dirty="0">
                <a:solidFill>
                  <a:srgbClr val="FF0000"/>
                </a:solidFill>
                <a:latin typeface="Cambria"/>
              </a:rPr>
              <a:t>Ставится запятая </a:t>
            </a:r>
            <a:r>
              <a:rPr lang="ru-RU" sz="2800" b="1" dirty="0">
                <a:latin typeface="Cambria"/>
              </a:rPr>
              <a:t>на стыке двух союзов, </a:t>
            </a:r>
            <a:r>
              <a:rPr lang="ru-RU" sz="2800" b="1" dirty="0">
                <a:solidFill>
                  <a:srgbClr val="FF0000"/>
                </a:solidFill>
                <a:latin typeface="Cambria"/>
              </a:rPr>
              <a:t>если предложение можно перестроить без искажения смысла, переставив придаточное: </a:t>
            </a:r>
          </a:p>
          <a:p>
            <a:pPr lvl="0" algn="just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Font typeface="Wingdings 2" pitchFamily="18" charset="2"/>
              <a:buChar char=""/>
            </a:pPr>
            <a:r>
              <a:rPr lang="ru-RU" sz="2800" b="1" i="1" dirty="0">
                <a:solidFill>
                  <a:srgbClr val="6161FF">
                    <a:lumMod val="50000"/>
                  </a:srgbClr>
                </a:solidFill>
                <a:latin typeface="Cambria"/>
              </a:rPr>
              <a:t>По небу слоились густые тучи, </a:t>
            </a:r>
            <a:r>
              <a:rPr lang="ru-RU" sz="2800" b="1" i="1" dirty="0">
                <a:solidFill>
                  <a:srgbClr val="FF0000"/>
                </a:solidFill>
                <a:latin typeface="Cambria"/>
              </a:rPr>
              <a:t>и</a:t>
            </a:r>
            <a:r>
              <a:rPr lang="ru-RU" sz="28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, </a:t>
            </a:r>
            <a:r>
              <a:rPr lang="ru-RU" sz="2800" b="1" i="1" dirty="0">
                <a:solidFill>
                  <a:srgbClr val="C800C8">
                    <a:lumMod val="50000"/>
                  </a:srgbClr>
                </a:solidFill>
                <a:latin typeface="Cambria"/>
              </a:rPr>
              <a:t>хотя шел только третий час дня</a:t>
            </a:r>
            <a:r>
              <a:rPr lang="ru-RU" sz="28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, </a:t>
            </a:r>
            <a:r>
              <a:rPr lang="ru-RU" sz="2800" b="1" i="1" dirty="0">
                <a:solidFill>
                  <a:srgbClr val="6161FF">
                    <a:lumMod val="50000"/>
                  </a:srgbClr>
                </a:solidFill>
                <a:latin typeface="Cambria"/>
              </a:rPr>
              <a:t>было уже темно; </a:t>
            </a:r>
            <a:endParaRPr lang="ru-RU" sz="2800" b="1" dirty="0">
              <a:solidFill>
                <a:srgbClr val="6161FF">
                  <a:lumMod val="50000"/>
                </a:srgbClr>
              </a:solidFill>
              <a:latin typeface="Cambria"/>
            </a:endParaRPr>
          </a:p>
          <a:p>
            <a:pPr lvl="0" algn="just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Font typeface="Wingdings 2" pitchFamily="18" charset="2"/>
              <a:buChar char=""/>
            </a:pPr>
            <a:r>
              <a:rPr lang="ru-RU" sz="2800" b="1" i="1" dirty="0">
                <a:solidFill>
                  <a:srgbClr val="6161FF">
                    <a:lumMod val="50000"/>
                  </a:srgbClr>
                </a:solidFill>
                <a:latin typeface="Cambria"/>
              </a:rPr>
              <a:t>По небу слоились густые тучи, </a:t>
            </a:r>
            <a:r>
              <a:rPr lang="ru-RU" sz="2800" b="1" i="1" dirty="0">
                <a:solidFill>
                  <a:srgbClr val="FF0000"/>
                </a:solidFill>
                <a:latin typeface="Cambria"/>
              </a:rPr>
              <a:t>и</a:t>
            </a:r>
            <a:r>
              <a:rPr lang="ru-RU" sz="28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 </a:t>
            </a:r>
            <a:r>
              <a:rPr lang="ru-RU" sz="2800" b="1" i="1" dirty="0">
                <a:solidFill>
                  <a:srgbClr val="6161FF">
                    <a:lumMod val="50000"/>
                  </a:srgbClr>
                </a:solidFill>
                <a:latin typeface="Cambria"/>
              </a:rPr>
              <a:t>было уже темно</a:t>
            </a:r>
            <a:r>
              <a:rPr lang="ru-RU" sz="28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, </a:t>
            </a:r>
            <a:r>
              <a:rPr lang="ru-RU" sz="2800" b="1" i="1" dirty="0">
                <a:solidFill>
                  <a:srgbClr val="C800C8">
                    <a:lumMod val="50000"/>
                  </a:srgbClr>
                </a:solidFill>
                <a:latin typeface="Cambria"/>
              </a:rPr>
              <a:t>хотя шел только третий час дня. </a:t>
            </a:r>
            <a:endParaRPr lang="ru-RU" sz="2800" b="1" dirty="0">
              <a:solidFill>
                <a:srgbClr val="C800C8">
                  <a:lumMod val="50000"/>
                </a:srgbClr>
              </a:solidFill>
              <a:latin typeface="Cambria"/>
            </a:endParaRPr>
          </a:p>
          <a:p>
            <a:pPr lvl="0" algn="just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Font typeface="Wingdings 2" pitchFamily="18" charset="2"/>
              <a:buChar char=""/>
            </a:pPr>
            <a:r>
              <a:rPr lang="ru-RU" sz="2800" b="1" i="1" dirty="0">
                <a:solidFill>
                  <a:srgbClr val="6161FF">
                    <a:lumMod val="50000"/>
                  </a:srgbClr>
                </a:solidFill>
                <a:latin typeface="Cambria"/>
              </a:rPr>
              <a:t>По небу слоились густые тучи</a:t>
            </a:r>
            <a:r>
              <a:rPr lang="ru-RU" sz="28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, </a:t>
            </a:r>
            <a:r>
              <a:rPr lang="ru-RU" sz="2800" b="1" i="1" dirty="0">
                <a:solidFill>
                  <a:srgbClr val="FF0000"/>
                </a:solidFill>
                <a:latin typeface="Cambria"/>
              </a:rPr>
              <a:t>и </a:t>
            </a:r>
            <a:r>
              <a:rPr lang="ru-RU" sz="28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_ </a:t>
            </a:r>
            <a:r>
              <a:rPr lang="ru-RU" sz="2800" b="1" i="1" dirty="0">
                <a:solidFill>
                  <a:srgbClr val="C800C8">
                    <a:lumMod val="50000"/>
                  </a:srgbClr>
                </a:solidFill>
                <a:latin typeface="Cambria"/>
              </a:rPr>
              <a:t>хотя шел только третий час дня</a:t>
            </a:r>
            <a:r>
              <a:rPr lang="ru-RU" sz="28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, </a:t>
            </a:r>
            <a:r>
              <a:rPr lang="ru-RU" b="1" i="1" dirty="0">
                <a:solidFill>
                  <a:srgbClr val="FF0000"/>
                </a:solidFill>
                <a:latin typeface="Cambria"/>
              </a:rPr>
              <a:t>но </a:t>
            </a:r>
            <a:r>
              <a:rPr lang="ru-RU" sz="2800" b="1" i="1" dirty="0">
                <a:latin typeface="Cambria"/>
              </a:rPr>
              <a:t>было уже темно. </a:t>
            </a:r>
            <a:endParaRPr lang="ru-RU" sz="2800" b="1" i="1" dirty="0" smtClean="0">
              <a:latin typeface="Cambria"/>
            </a:endParaRPr>
          </a:p>
          <a:p>
            <a:pPr marL="0" lvl="0" indent="0" algn="just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None/>
            </a:pPr>
            <a:r>
              <a:rPr lang="ru-RU" sz="2800" b="1" dirty="0" smtClean="0">
                <a:latin typeface="Cambria"/>
              </a:rPr>
              <a:t>В </a:t>
            </a:r>
            <a:r>
              <a:rPr lang="ru-RU" sz="2800" b="1" dirty="0">
                <a:latin typeface="Cambria"/>
              </a:rPr>
              <a:t>данном предложении подобная перестановка невозможна, так как рядом окажутся</a:t>
            </a:r>
            <a:r>
              <a:rPr lang="ru-RU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Cambria"/>
              </a:rPr>
              <a:t>и </a:t>
            </a:r>
            <a:r>
              <a:rPr lang="ru-RU" sz="2800" b="1" dirty="0" err="1">
                <a:latin typeface="Cambria"/>
              </a:rPr>
              <a:t>и</a:t>
            </a:r>
            <a:r>
              <a:rPr lang="ru-RU" sz="28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Cambria"/>
              </a:rPr>
              <a:t>но. </a:t>
            </a:r>
            <a:endParaRPr lang="ru-RU" sz="2800" b="1" dirty="0">
              <a:solidFill>
                <a:srgbClr val="FF0000"/>
              </a:solidFill>
              <a:latin typeface="Cambria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9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Так выглядит задание в демоверсии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3089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4000" b="1" dirty="0"/>
              <a:t>Расставьте знаки препинания: </a:t>
            </a:r>
            <a:r>
              <a:rPr lang="ru-RU" sz="4000" dirty="0"/>
              <a:t>укажите все цифры, на месте </a:t>
            </a:r>
            <a:r>
              <a:rPr lang="ru-RU" sz="4000" dirty="0" smtClean="0"/>
              <a:t>которых в </a:t>
            </a:r>
            <a:r>
              <a:rPr lang="ru-RU" sz="4000" dirty="0"/>
              <a:t>предложении должны стоять запятые.</a:t>
            </a:r>
          </a:p>
          <a:p>
            <a:pPr marL="0" indent="0" algn="just">
              <a:buNone/>
            </a:pPr>
            <a:r>
              <a:rPr lang="ru-RU" sz="4000" b="1" dirty="0"/>
              <a:t>Длинной змеёй раскинулся полк (1) и (2) когда лучи солнца попадали </a:t>
            </a:r>
            <a:r>
              <a:rPr lang="ru-RU" sz="4000" b="1" dirty="0" smtClean="0"/>
              <a:t>на штыки </a:t>
            </a:r>
            <a:r>
              <a:rPr lang="ru-RU" sz="4000" b="1" dirty="0"/>
              <a:t>и стволы винтовок (3) видно было (4) как поблёскивало оружие.</a:t>
            </a:r>
          </a:p>
          <a:p>
            <a:pPr marL="0" indent="0" algn="just">
              <a:buNone/>
            </a:pPr>
            <a:endParaRPr lang="ru-RU" sz="4000" dirty="0" smtClean="0"/>
          </a:p>
          <a:p>
            <a:pPr marL="0" indent="0" algn="just">
              <a:buNone/>
            </a:pPr>
            <a:r>
              <a:rPr lang="ru-RU" sz="4000" dirty="0" smtClean="0"/>
              <a:t>Ответ</a:t>
            </a:r>
            <a:r>
              <a:rPr lang="ru-RU" sz="4000" dirty="0"/>
              <a:t>: ___________________________.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5157192"/>
            <a:ext cx="230425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1234</a:t>
            </a:r>
            <a:endParaRPr lang="ru-RU" sz="36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9921" y="0"/>
            <a:ext cx="9001000" cy="6741368"/>
          </a:xfrm>
        </p:spPr>
        <p:txBody>
          <a:bodyPr>
            <a:normAutofit/>
          </a:bodyPr>
          <a:lstStyle/>
          <a:p>
            <a:pPr lvl="0" algn="ctr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None/>
            </a:pPr>
            <a:r>
              <a:rPr lang="ru-RU" sz="2200" b="1" dirty="0">
                <a:solidFill>
                  <a:srgbClr val="C00000"/>
                </a:solidFill>
                <a:latin typeface="Cambria"/>
              </a:rPr>
              <a:t>Алгоритм действий </a:t>
            </a:r>
          </a:p>
          <a:p>
            <a:pPr lvl="0" algn="just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None/>
            </a:pPr>
            <a:r>
              <a:rPr lang="ru-RU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     </a:t>
            </a:r>
            <a:r>
              <a:rPr lang="ru-RU" sz="2200" dirty="0">
                <a:latin typeface="Cambria"/>
              </a:rPr>
              <a:t>1. Выделить грамматические основы. </a:t>
            </a:r>
          </a:p>
          <a:p>
            <a:pPr lvl="0" algn="just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None/>
            </a:pPr>
            <a:r>
              <a:rPr lang="ru-RU" sz="2200" dirty="0">
                <a:latin typeface="Cambria"/>
              </a:rPr>
              <a:t>      2. Выделить союзы и определить, сочинительные они или подчинительные. </a:t>
            </a:r>
          </a:p>
          <a:p>
            <a:pPr lvl="0" algn="just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None/>
            </a:pPr>
            <a:r>
              <a:rPr lang="ru-RU" sz="2200" dirty="0">
                <a:latin typeface="Cambria"/>
              </a:rPr>
              <a:t>     3. Определить главные и придаточные предложения (главные – те, от которых задается вопрос; придаточные – к которым задается вопрос). </a:t>
            </a:r>
          </a:p>
          <a:p>
            <a:pPr lvl="0" algn="just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None/>
            </a:pPr>
            <a:r>
              <a:rPr lang="ru-RU" sz="2200" dirty="0">
                <a:latin typeface="Cambria"/>
              </a:rPr>
              <a:t>    4. Определить границы простых предложений, входящих в состав сложного (союзы часто </a:t>
            </a:r>
            <a:r>
              <a:rPr lang="ru-RU" sz="2200" b="1" dirty="0">
                <a:latin typeface="Cambria"/>
              </a:rPr>
              <a:t>указывают на начало новых </a:t>
            </a:r>
            <a:r>
              <a:rPr lang="ru-RU" sz="2200" b="1" dirty="0" smtClean="0">
                <a:latin typeface="Cambria"/>
              </a:rPr>
              <a:t>предложений!). </a:t>
            </a:r>
            <a:endParaRPr lang="ru-RU" sz="2200" b="1" dirty="0">
              <a:latin typeface="Cambria"/>
            </a:endParaRPr>
          </a:p>
          <a:p>
            <a:pPr lvl="0" algn="just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None/>
            </a:pPr>
            <a:r>
              <a:rPr lang="ru-RU" sz="2200" b="1" dirty="0">
                <a:latin typeface="Cambria"/>
              </a:rPr>
              <a:t>     </a:t>
            </a:r>
            <a:r>
              <a:rPr lang="ru-RU" sz="2200" dirty="0">
                <a:latin typeface="Cambria"/>
              </a:rPr>
              <a:t>5. Особое внимание обратить на то место в предложении, где рядом стоят сочинительный и подчинительный союзы.</a:t>
            </a:r>
          </a:p>
          <a:p>
            <a:pPr lvl="0" algn="just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None/>
            </a:pPr>
            <a:r>
              <a:rPr lang="ru-RU" sz="2200" dirty="0">
                <a:latin typeface="Cambria"/>
              </a:rPr>
              <a:t>      6. После придаточного </a:t>
            </a:r>
            <a:r>
              <a:rPr lang="ru-RU" sz="3000" b="1" dirty="0">
                <a:latin typeface="Cambria"/>
              </a:rPr>
              <a:t>нет</a:t>
            </a:r>
            <a:r>
              <a:rPr lang="ru-RU" sz="2200" dirty="0">
                <a:latin typeface="Cambria"/>
              </a:rPr>
              <a:t> второй части двойного союза </a:t>
            </a:r>
            <a:r>
              <a:rPr lang="ru-RU" sz="2600" b="1" dirty="0">
                <a:latin typeface="Cambria"/>
              </a:rPr>
              <a:t>то, так</a:t>
            </a:r>
            <a:r>
              <a:rPr lang="ru-RU" sz="2200" dirty="0">
                <a:latin typeface="Cambria"/>
              </a:rPr>
              <a:t> или союза</a:t>
            </a:r>
            <a:r>
              <a:rPr lang="en-US" sz="2200" dirty="0">
                <a:latin typeface="Bookman Old Style"/>
              </a:rPr>
              <a:t> </a:t>
            </a:r>
            <a:r>
              <a:rPr lang="ru-RU" sz="2600" b="1" dirty="0" smtClean="0">
                <a:latin typeface="Cambria"/>
              </a:rPr>
              <a:t>но - </a:t>
            </a:r>
            <a:r>
              <a:rPr lang="ru-RU" sz="2400" dirty="0">
                <a:latin typeface="Cambria"/>
              </a:rPr>
              <a:t>ставится запятая, </a:t>
            </a:r>
            <a:r>
              <a:rPr lang="ru-RU" sz="2400" dirty="0" smtClean="0">
                <a:latin typeface="Cambria"/>
              </a:rPr>
              <a:t>есть </a:t>
            </a:r>
            <a:r>
              <a:rPr lang="ru-RU" sz="2400" dirty="0">
                <a:latin typeface="Cambria"/>
              </a:rPr>
              <a:t>– не </a:t>
            </a:r>
            <a:r>
              <a:rPr lang="ru-RU" sz="2400" dirty="0" smtClean="0">
                <a:latin typeface="Cambria"/>
              </a:rPr>
              <a:t>ставится.</a:t>
            </a:r>
            <a:endParaRPr lang="ru-RU" sz="2400" dirty="0">
              <a:latin typeface="Cambria"/>
            </a:endParaRPr>
          </a:p>
          <a:p>
            <a:pPr lvl="0" algn="just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None/>
            </a:pPr>
            <a:r>
              <a:rPr lang="ru-RU" sz="2200" dirty="0">
                <a:latin typeface="Cambria"/>
              </a:rPr>
              <a:t>      7. Проставить все знаки препинания.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00953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3600" dirty="0" smtClean="0">
                <a:solidFill>
                  <a:prstClr val="black"/>
                </a:solidFill>
              </a:rPr>
              <a:t>19</a:t>
            </a:r>
            <a:r>
              <a:rPr lang="ru-RU" sz="3600" dirty="0">
                <a:solidFill>
                  <a:prstClr val="black"/>
                </a:solidFill>
              </a:rPr>
              <a:t>. </a:t>
            </a:r>
            <a:r>
              <a:rPr lang="ru-RU" sz="3600" b="1" dirty="0">
                <a:solidFill>
                  <a:prstClr val="black"/>
                </a:solidFill>
              </a:rPr>
              <a:t>Расставьте  знаки  препинания:  </a:t>
            </a:r>
            <a:r>
              <a:rPr lang="ru-RU" sz="3600" dirty="0">
                <a:solidFill>
                  <a:prstClr val="black"/>
                </a:solidFill>
              </a:rPr>
              <a:t>укажите  все  цифры,  на  месте  которых   в предложении должны стоять запятые. </a:t>
            </a:r>
          </a:p>
          <a:p>
            <a:pPr marL="0" indent="0" algn="just">
              <a:lnSpc>
                <a:spcPct val="150000"/>
              </a:lnSpc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/>
              </a:rPr>
              <a:t>Люся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/>
              </a:rPr>
              <a:t>была мягко настойчива (1) и (2) хотя вспомнить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/>
              </a:rPr>
              <a:t>всё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/>
              </a:rPr>
              <a:t>было трудно (3) постепенно старушка рассказала (4) как было дело. </a:t>
            </a:r>
          </a:p>
          <a:p>
            <a:pPr marL="0" indent="0">
              <a:buNone/>
            </a:pPr>
            <a:endParaRPr lang="ru-RU" sz="4400" dirty="0" smtClean="0">
              <a:ln w="11430"/>
              <a:gradFill>
                <a:gsLst>
                  <a:gs pos="0">
                    <a:srgbClr val="6161FF">
                      <a:tint val="90000"/>
                      <a:satMod val="120000"/>
                    </a:srgbClr>
                  </a:gs>
                  <a:gs pos="25000">
                    <a:srgbClr val="6161FF">
                      <a:tint val="93000"/>
                      <a:satMod val="120000"/>
                    </a:srgbClr>
                  </a:gs>
                  <a:gs pos="50000">
                    <a:srgbClr val="6161FF">
                      <a:shade val="89000"/>
                      <a:satMod val="110000"/>
                    </a:srgbClr>
                  </a:gs>
                  <a:gs pos="75000">
                    <a:srgbClr val="6161FF">
                      <a:tint val="93000"/>
                      <a:satMod val="120000"/>
                    </a:srgbClr>
                  </a:gs>
                  <a:gs pos="100000">
                    <a:srgbClr val="6161FF">
                      <a:tint val="90000"/>
                      <a:satMod val="120000"/>
                    </a:srgbClr>
                  </a:gs>
                </a:gsLst>
                <a:lin ang="5400000"/>
              </a:gradFill>
              <a:latin typeface="Cambria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7740352" y="5661248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8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214290"/>
            <a:ext cx="8143932" cy="6159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Сначала определим грамматические основы и выделим, какие из них главные, какие придаточные. </a:t>
            </a:r>
          </a:p>
          <a:p>
            <a:pPr>
              <a:buNone/>
            </a:pPr>
            <a:r>
              <a:rPr lang="ru-RU" sz="2400" i="1" dirty="0" smtClean="0"/>
              <a:t>   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ru-RU" sz="2400" i="1" u="heavy" dirty="0" smtClean="0">
                <a:solidFill>
                  <a:schemeClr val="accent6">
                    <a:lumMod val="50000"/>
                  </a:schemeClr>
                </a:solidFill>
              </a:rPr>
              <a:t>Люся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u="dbl" dirty="0" smtClean="0">
                <a:solidFill>
                  <a:schemeClr val="accent6">
                    <a:lumMod val="50000"/>
                  </a:schemeClr>
                </a:solidFill>
              </a:rPr>
              <a:t>была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 мягко </a:t>
            </a:r>
            <a:r>
              <a:rPr lang="ru-RU" sz="2400" i="1" u="dbl" dirty="0" smtClean="0">
                <a:solidFill>
                  <a:schemeClr val="accent6">
                    <a:lumMod val="50000"/>
                  </a:schemeClr>
                </a:solidFill>
              </a:rPr>
              <a:t>настойчива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] </a:t>
            </a:r>
            <a:r>
              <a:rPr lang="ru-RU" sz="2400" i="1" dirty="0" smtClean="0"/>
              <a:t>и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[(хотя </a:t>
            </a:r>
            <a:r>
              <a:rPr lang="ru-RU" sz="2400" i="1" u="dbl" dirty="0" smtClean="0">
                <a:solidFill>
                  <a:schemeClr val="accent5">
                    <a:lumMod val="50000"/>
                  </a:schemeClr>
                </a:solidFill>
              </a:rPr>
              <a:t>вспомнит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ь всё </a:t>
            </a:r>
            <a:r>
              <a:rPr lang="ru-RU" sz="2400" i="1" u="dbl" dirty="0" smtClean="0">
                <a:solidFill>
                  <a:schemeClr val="accent5">
                    <a:lumMod val="50000"/>
                  </a:schemeClr>
                </a:solidFill>
              </a:rPr>
              <a:t>было трудно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ru-RU" sz="2400" i="1" dirty="0" smtClean="0"/>
              <a:t>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постепенно </a:t>
            </a:r>
            <a:r>
              <a:rPr lang="ru-RU" sz="2400" i="1" u="sng" dirty="0" smtClean="0">
                <a:solidFill>
                  <a:schemeClr val="accent6">
                    <a:lumMod val="50000"/>
                  </a:schemeClr>
                </a:solidFill>
              </a:rPr>
              <a:t>старушка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u="dbl" dirty="0" smtClean="0">
                <a:solidFill>
                  <a:schemeClr val="accent6">
                    <a:lumMod val="50000"/>
                  </a:schemeClr>
                </a:solidFill>
              </a:rPr>
              <a:t>рассказала]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smtClean="0"/>
              <a:t>(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как </a:t>
            </a:r>
            <a:r>
              <a:rPr lang="ru-RU" sz="2400" i="1" u="dbl" dirty="0" smtClean="0">
                <a:solidFill>
                  <a:schemeClr val="accent5">
                    <a:lumMod val="50000"/>
                  </a:schemeClr>
                </a:solidFill>
              </a:rPr>
              <a:t>было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i="1" u="sng" dirty="0" smtClean="0">
                <a:solidFill>
                  <a:schemeClr val="accent5">
                    <a:lumMod val="50000"/>
                  </a:schemeClr>
                </a:solidFill>
              </a:rPr>
              <a:t>дело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). </a:t>
            </a:r>
          </a:p>
          <a:p>
            <a:pPr>
              <a:buNone/>
            </a:pPr>
            <a:r>
              <a:rPr lang="ru-RU" sz="2400" dirty="0" smtClean="0"/>
              <a:t>    Таким образом, получаем: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1026" name="AutoShape 2" descr="http://currikiblog.files.wordpress.com/2010/09/3509344100_ebf565abe7.jpg?w=300&amp;h=2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Documents and Settings\Admin\Рабочий стол\3509344100_ebf565ab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V="1">
            <a:off x="240467" y="361048"/>
            <a:ext cx="550859" cy="369075"/>
          </a:xfrm>
          <a:prstGeom prst="rect">
            <a:avLst/>
          </a:prstGeom>
          <a:noFill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886074"/>
            <a:ext cx="7929618" cy="3114694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трелка вправо 5"/>
          <p:cNvSpPr/>
          <p:nvPr/>
        </p:nvSpPr>
        <p:spPr>
          <a:xfrm>
            <a:off x="7740352" y="6165304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9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107504" y="116632"/>
            <a:ext cx="885828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По </a:t>
            </a:r>
            <a:r>
              <a:rPr lang="ru-RU" dirty="0" smtClean="0"/>
              <a:t>правилам, в сложном предложении с неоднородными придаточными все грамматические основы должны быть отделены друг от друга запятыми.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НО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r>
              <a:rPr lang="ru-RU" b="1" dirty="0" smtClean="0"/>
              <a:t> В этом предложении </a:t>
            </a:r>
            <a:r>
              <a:rPr lang="ru-RU" b="1" dirty="0" smtClean="0">
                <a:solidFill>
                  <a:srgbClr val="FF0000"/>
                </a:solidFill>
              </a:rPr>
              <a:t>есть стык союзов И ХОТЯ. </a:t>
            </a:r>
            <a:r>
              <a:rPr lang="ru-RU" b="1" dirty="0" smtClean="0"/>
              <a:t>Читаем предложение. </a:t>
            </a:r>
            <a:r>
              <a:rPr lang="ru-RU" b="1" dirty="0" smtClean="0">
                <a:solidFill>
                  <a:srgbClr val="FF0000"/>
                </a:solidFill>
              </a:rPr>
              <a:t>Во второй его части нет продолжения союза ТО, ТАК, НО, </a:t>
            </a:r>
            <a:r>
              <a:rPr lang="ru-RU" b="1" dirty="0" smtClean="0"/>
              <a:t>поэтому между союзами запятая ставится: </a:t>
            </a:r>
            <a:r>
              <a:rPr lang="ru-RU" b="1" dirty="0" smtClean="0">
                <a:solidFill>
                  <a:srgbClr val="FF0000"/>
                </a:solidFill>
              </a:rPr>
              <a:t>И, ХОТЯ</a:t>
            </a:r>
            <a:r>
              <a:rPr lang="ru-RU" b="1" dirty="0" smtClean="0"/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Значит</a:t>
            </a:r>
            <a:r>
              <a:rPr lang="ru-RU" dirty="0" smtClean="0"/>
              <a:t>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i="1" dirty="0" smtClean="0"/>
              <a:t>[</a:t>
            </a:r>
            <a:r>
              <a:rPr lang="ru-RU" b="1" i="1" dirty="0" smtClean="0"/>
              <a:t>Люся была мягко настойчива], (1) и , (2) [(хотя вспомнить </a:t>
            </a:r>
            <a:r>
              <a:rPr lang="ru-RU" b="1" i="1" dirty="0" smtClean="0"/>
              <a:t>всё </a:t>
            </a:r>
            <a:r>
              <a:rPr lang="ru-RU" b="1" i="1" dirty="0" smtClean="0"/>
              <a:t>было трудно),(3) постепенно старушка рассказала] , (4) (как было дело).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/>
              <a:t>Правильный вариант </a:t>
            </a:r>
            <a:r>
              <a:rPr lang="ru-RU" b="1" dirty="0" smtClean="0"/>
              <a:t>ответа </a:t>
            </a:r>
            <a:r>
              <a:rPr lang="ru-RU" b="1" dirty="0" smtClean="0"/>
              <a:t>-  №</a:t>
            </a:r>
            <a:r>
              <a:rPr lang="ru-RU" b="1" dirty="0" smtClean="0"/>
              <a:t>2.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8028384" y="5913276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89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ои документы\Мои рисунки\ЕГЭ, ГИА\clipart_of_10887_sm_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1367706"/>
            <a:ext cx="5442968" cy="4143404"/>
          </a:xfrm>
          <a:prstGeom prst="rect">
            <a:avLst/>
          </a:prstGeom>
          <a:noFill/>
        </p:spPr>
      </p:pic>
      <p:pic>
        <p:nvPicPr>
          <p:cNvPr id="1027" name="Picture 3" descr="E:\мои документы\Мои рисунки\ЕГЭ, ГИА\image00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500174"/>
            <a:ext cx="3105150" cy="1000132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19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3529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</a:rPr>
              <a:t>19. </a:t>
            </a:r>
            <a:r>
              <a:rPr lang="ru-RU" sz="2800" b="1" dirty="0">
                <a:solidFill>
                  <a:prstClr val="black"/>
                </a:solidFill>
              </a:rPr>
              <a:t>Расставьте  знаки  препинания:  </a:t>
            </a:r>
            <a:r>
              <a:rPr lang="ru-RU" sz="2800" dirty="0">
                <a:solidFill>
                  <a:prstClr val="black"/>
                </a:solidFill>
              </a:rPr>
              <a:t>укажите  все  цифры,  на  месте  которых   в предложении должны стоять запятые. </a:t>
            </a:r>
          </a:p>
          <a:p>
            <a:endParaRPr lang="ru-RU" sz="3200" dirty="0" smtClean="0"/>
          </a:p>
          <a:p>
            <a:pPr algn="just"/>
            <a:r>
              <a:rPr lang="ru-RU" sz="4000" b="1" dirty="0" smtClean="0"/>
              <a:t>Впереди показалась широкая река (1) и (2) когда всадники подъехали (3) и спешились (4) то увидели (5 ) что мост снесло наводнением.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80112" y="5301208"/>
            <a:ext cx="266429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145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42493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</a:rPr>
              <a:t>19. </a:t>
            </a:r>
            <a:r>
              <a:rPr lang="ru-RU" sz="2800" b="1" dirty="0">
                <a:solidFill>
                  <a:prstClr val="black"/>
                </a:solidFill>
              </a:rPr>
              <a:t>Расставьте  знаки  препинания:  </a:t>
            </a:r>
            <a:r>
              <a:rPr lang="ru-RU" sz="2800" dirty="0">
                <a:solidFill>
                  <a:prstClr val="black"/>
                </a:solidFill>
              </a:rPr>
              <a:t>укажите  все  цифры,  на  месте  которых   в предложении должны стоять запятые. </a:t>
            </a:r>
          </a:p>
          <a:p>
            <a:pPr algn="just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b="1" i="1" dirty="0" smtClean="0"/>
              <a:t>Оказавшийся в домашнем театре Шереметьевых французский посол писал (1) что (2) когда он увидел балет (3) то был потрясён талантом (4) крепостных людей</a:t>
            </a:r>
            <a:r>
              <a:rPr lang="ru-RU" sz="3600" b="1" i="1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5301208"/>
            <a:ext cx="266429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13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6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0763"/>
            <a:ext cx="86409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</a:rPr>
              <a:t>19</a:t>
            </a:r>
            <a:r>
              <a:rPr lang="ru-RU" sz="2800" dirty="0">
                <a:solidFill>
                  <a:prstClr val="black"/>
                </a:solidFill>
              </a:rPr>
              <a:t>. </a:t>
            </a:r>
            <a:r>
              <a:rPr lang="ru-RU" sz="2800" b="1" dirty="0">
                <a:solidFill>
                  <a:prstClr val="black"/>
                </a:solidFill>
              </a:rPr>
              <a:t>Расставьте  знаки  препинания:  </a:t>
            </a:r>
            <a:r>
              <a:rPr lang="ru-RU" sz="2800" dirty="0">
                <a:solidFill>
                  <a:prstClr val="black"/>
                </a:solidFill>
              </a:rPr>
              <a:t>укажите  все  цифры,  на  месте  которых   в предложении должны стоять запятые. </a:t>
            </a:r>
          </a:p>
          <a:p>
            <a:endParaRPr lang="ru-RU" sz="3200" b="1" dirty="0"/>
          </a:p>
          <a:p>
            <a:pPr algn="just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Иногда кажется (1) что (2) если разбежаться с высокой горы (3) раскинув руки (4) то можно легко взлететь.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5013176"/>
            <a:ext cx="266429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134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41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907" y="332656"/>
            <a:ext cx="870192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</a:rPr>
              <a:t>19. </a:t>
            </a:r>
            <a:r>
              <a:rPr lang="ru-RU" sz="2800" b="1" dirty="0">
                <a:solidFill>
                  <a:prstClr val="black"/>
                </a:solidFill>
              </a:rPr>
              <a:t>Расставьте  знаки  препинания:  </a:t>
            </a:r>
            <a:r>
              <a:rPr lang="ru-RU" sz="2800" dirty="0">
                <a:solidFill>
                  <a:prstClr val="black"/>
                </a:solidFill>
              </a:rPr>
              <a:t>укажите  все  цифры,  на  месте  которых   в предложении должны стоять запятые. </a:t>
            </a:r>
          </a:p>
          <a:p>
            <a:pPr algn="just"/>
            <a:r>
              <a:rPr lang="ru-RU" sz="3600" b="1" dirty="0" smtClean="0"/>
              <a:t>Мне нравились ее глаза (1) голубые и кроткие (2) и (3) хотя около этих глаз уже виднелись морщинки (4) но взгляд их был так простодушен (5) так весел и добр (6) что как-то особенно приятно было встречаться с ними.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5301208"/>
            <a:ext cx="266429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12456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352" y="188640"/>
            <a:ext cx="87211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</a:rPr>
              <a:t>19. </a:t>
            </a:r>
            <a:r>
              <a:rPr lang="ru-RU" sz="2800" b="1" dirty="0">
                <a:solidFill>
                  <a:prstClr val="black"/>
                </a:solidFill>
              </a:rPr>
              <a:t>Расставьте  знаки  препинания:  </a:t>
            </a:r>
            <a:r>
              <a:rPr lang="ru-RU" sz="2800" dirty="0">
                <a:solidFill>
                  <a:prstClr val="black"/>
                </a:solidFill>
              </a:rPr>
              <a:t>укажите  все  цифры,  на  месте  которых   в предложении должны стоять запятые. </a:t>
            </a:r>
          </a:p>
          <a:p>
            <a:endParaRPr lang="ru-RU" sz="2800" dirty="0" smtClean="0"/>
          </a:p>
          <a:p>
            <a:pPr algn="just"/>
            <a:r>
              <a:rPr lang="ru-RU" sz="3600" b="1" dirty="0" smtClean="0"/>
              <a:t>Я думаю (1) что (2) когда заключенные увидят лестницу (3) ведущую на свободу (4) то многие захотят бежать.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4365104"/>
            <a:ext cx="266429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134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88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568952" cy="655272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None/>
            </a:pPr>
            <a:r>
              <a:rPr lang="ru-RU" sz="2000" dirty="0">
                <a:latin typeface="Cambria"/>
              </a:rPr>
              <a:t>Предложения этого типа могут иметь разные синтаксические конструкции:</a:t>
            </a:r>
          </a:p>
          <a:p>
            <a:pPr marL="457200" lvl="0" indent="-457200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None/>
            </a:pPr>
            <a:r>
              <a:rPr lang="ru-RU" sz="2800" b="1" dirty="0">
                <a:solidFill>
                  <a:srgbClr val="7030A0"/>
                </a:solidFill>
                <a:latin typeface="Cambria"/>
              </a:rPr>
              <a:t>1. </a:t>
            </a:r>
            <a:r>
              <a:rPr lang="ru-RU" sz="2800" b="1" dirty="0" smtClean="0">
                <a:solidFill>
                  <a:srgbClr val="7030A0"/>
                </a:solidFill>
                <a:latin typeface="Cambria"/>
              </a:rPr>
              <a:t>СПП с </a:t>
            </a:r>
            <a:r>
              <a:rPr lang="ru-RU" sz="2800" b="1" dirty="0">
                <a:solidFill>
                  <a:srgbClr val="7030A0"/>
                </a:solidFill>
                <a:latin typeface="Cambria"/>
              </a:rPr>
              <a:t>несколькими придаточными.</a:t>
            </a:r>
          </a:p>
          <a:p>
            <a:pPr lvl="0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None/>
            </a:pPr>
            <a:r>
              <a:rPr lang="ru-RU" sz="2800" b="1" dirty="0">
                <a:solidFill>
                  <a:srgbClr val="7030A0"/>
                </a:solidFill>
                <a:latin typeface="Cambria"/>
              </a:rPr>
              <a:t>2. Сложное предложение с разными видами связи</a:t>
            </a:r>
          </a:p>
          <a:p>
            <a:pPr lvl="0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Font typeface="Wingdings 2" pitchFamily="18" charset="2"/>
              <a:buChar char=""/>
            </a:pPr>
            <a:r>
              <a:rPr lang="ru-RU" sz="2400" dirty="0">
                <a:latin typeface="Cambria"/>
              </a:rPr>
              <a:t>Сложные синтаксические конструкции (сложные предложения смешанного типа).</a:t>
            </a:r>
          </a:p>
          <a:p>
            <a:pPr lvl="0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Font typeface="Wingdings 2" pitchFamily="18" charset="2"/>
              <a:buChar char=""/>
            </a:pPr>
            <a:r>
              <a:rPr lang="ru-RU" sz="2400" dirty="0">
                <a:latin typeface="Cambria"/>
              </a:rPr>
              <a:t>В сложных синтаксических конструкциях представлены сочетания:</a:t>
            </a:r>
          </a:p>
          <a:p>
            <a:pPr marL="457200" lvl="0" indent="-457200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Font typeface="+mj-lt"/>
              <a:buAutoNum type="arabicParenR"/>
            </a:pPr>
            <a:r>
              <a:rPr lang="ru-RU" sz="2400" dirty="0">
                <a:latin typeface="Cambria"/>
              </a:rPr>
              <a:t>сочинительной и подчинительной </a:t>
            </a:r>
            <a:r>
              <a:rPr lang="ru-RU" sz="2400" dirty="0" smtClean="0">
                <a:latin typeface="Cambria"/>
              </a:rPr>
              <a:t>связи</a:t>
            </a:r>
            <a:endParaRPr lang="ru-RU" sz="2400" dirty="0">
              <a:latin typeface="Cambria"/>
            </a:endParaRPr>
          </a:p>
          <a:p>
            <a:pPr marL="457200" lvl="0" indent="-457200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Font typeface="+mj-lt"/>
              <a:buAutoNum type="arabicParenR"/>
            </a:pPr>
            <a:r>
              <a:rPr lang="ru-RU" sz="2400" dirty="0">
                <a:latin typeface="Cambria"/>
              </a:rPr>
              <a:t>сочинительной и </a:t>
            </a:r>
            <a:r>
              <a:rPr lang="ru-RU" sz="2400" dirty="0" smtClean="0">
                <a:latin typeface="Cambria"/>
              </a:rPr>
              <a:t>бессоюзной</a:t>
            </a:r>
            <a:endParaRPr lang="ru-RU" sz="2400" dirty="0">
              <a:latin typeface="Cambria"/>
            </a:endParaRPr>
          </a:p>
          <a:p>
            <a:pPr marL="457200" lvl="0" indent="-457200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Font typeface="+mj-lt"/>
              <a:buAutoNum type="arabicParenR"/>
            </a:pPr>
            <a:r>
              <a:rPr lang="ru-RU" sz="2400" dirty="0">
                <a:latin typeface="Cambria"/>
              </a:rPr>
              <a:t>подчинительной и </a:t>
            </a:r>
            <a:r>
              <a:rPr lang="ru-RU" sz="2400" dirty="0" smtClean="0">
                <a:latin typeface="Cambria"/>
              </a:rPr>
              <a:t>бессоюзной</a:t>
            </a:r>
            <a:endParaRPr lang="ru-RU" sz="2400" dirty="0">
              <a:latin typeface="Cambria"/>
            </a:endParaRPr>
          </a:p>
          <a:p>
            <a:pPr marL="457200" lvl="0" indent="-457200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Font typeface="+mj-lt"/>
              <a:buAutoNum type="arabicParenR"/>
            </a:pPr>
            <a:r>
              <a:rPr lang="ru-RU" sz="2400" dirty="0">
                <a:latin typeface="Cambria"/>
              </a:rPr>
              <a:t>сочинительной, подчинительной и бессоюзной</a:t>
            </a:r>
          </a:p>
          <a:p>
            <a:pPr marL="457200" lvl="0" indent="-457200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Font typeface="+mj-lt"/>
              <a:buAutoNum type="arabicPeriod"/>
            </a:pPr>
            <a:endParaRPr lang="ru-RU" sz="2400" dirty="0">
              <a:solidFill>
                <a:prstClr val="black">
                  <a:lumMod val="65000"/>
                  <a:lumOff val="35000"/>
                </a:prstClr>
              </a:solidFill>
              <a:latin typeface="Cambria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</a:rPr>
              <a:t>19. </a:t>
            </a:r>
            <a:r>
              <a:rPr lang="ru-RU" sz="2800" b="1" dirty="0">
                <a:solidFill>
                  <a:prstClr val="black"/>
                </a:solidFill>
              </a:rPr>
              <a:t>Расставьте  знаки  препинания:  </a:t>
            </a:r>
            <a:r>
              <a:rPr lang="ru-RU" sz="2800" dirty="0">
                <a:solidFill>
                  <a:prstClr val="black"/>
                </a:solidFill>
              </a:rPr>
              <a:t>укажите  все  цифры,  на  месте  которых   в предложении должны стоять запятые. </a:t>
            </a:r>
          </a:p>
          <a:p>
            <a:pPr algn="just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войне бойцы знали (1) что (2) если у фашистов будет отвоеван очередной город (3) то это (4) конечно (5) прибавит сил труженикам тыла.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5013176"/>
            <a:ext cx="266429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1345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83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</a:rPr>
              <a:t>19. </a:t>
            </a:r>
            <a:r>
              <a:rPr lang="ru-RU" sz="2800" b="1" dirty="0">
                <a:solidFill>
                  <a:prstClr val="black"/>
                </a:solidFill>
              </a:rPr>
              <a:t>Расставьте  знаки  препинания:  </a:t>
            </a:r>
            <a:r>
              <a:rPr lang="ru-RU" sz="2800" dirty="0">
                <a:solidFill>
                  <a:prstClr val="black"/>
                </a:solidFill>
              </a:rPr>
              <a:t>укажите  все  цифры,  на  месте  которых   в предложении должны стоять запятые. </a:t>
            </a:r>
          </a:p>
          <a:p>
            <a:endParaRPr lang="ru-RU" sz="2800" dirty="0" smtClean="0"/>
          </a:p>
          <a:p>
            <a:pPr algn="just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 удивительной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доброте Ильи Петровича можно судить только по тому (1) что (2) когда случилось землетрясение в Спитаке (3) он взял на воспитание троих искалеченных детей.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5301208"/>
            <a:ext cx="266429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123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35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274" y="188640"/>
            <a:ext cx="849694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</a:rPr>
              <a:t>19. </a:t>
            </a:r>
            <a:r>
              <a:rPr lang="ru-RU" sz="2800" b="1" dirty="0">
                <a:solidFill>
                  <a:prstClr val="black"/>
                </a:solidFill>
              </a:rPr>
              <a:t>Расставьте  знаки  препинания:  </a:t>
            </a:r>
            <a:r>
              <a:rPr lang="ru-RU" sz="2800" dirty="0">
                <a:solidFill>
                  <a:prstClr val="black"/>
                </a:solidFill>
              </a:rPr>
              <a:t>укажите  все  цифры,  на  месте  которых   в предложении должны стоять запятые. </a:t>
            </a:r>
            <a:endParaRPr lang="ru-RU" sz="2000" dirty="0" smtClean="0"/>
          </a:p>
          <a:p>
            <a:pPr algn="just"/>
            <a:endParaRPr lang="ru-RU" sz="4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Женщина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достала фотографию (1) на которой (2) если приглядеться (3) можно было увидеть её (4) молодую и красивую.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5301208"/>
            <a:ext cx="266429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1234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3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0095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Как показывает практика, в заданиях ЕГЭ чаще всего встречаются предложения </a:t>
            </a:r>
            <a:r>
              <a:rPr lang="ru-RU" dirty="0" smtClean="0"/>
              <a:t>такого типа:</a:t>
            </a:r>
            <a:endParaRPr lang="ru-RU" dirty="0"/>
          </a:p>
          <a:p>
            <a:pPr marL="0" lvl="0" indent="0" algn="just">
              <a:buNone/>
            </a:pPr>
            <a:r>
              <a:rPr lang="ru-RU" sz="3100" dirty="0">
                <a:solidFill>
                  <a:prstClr val="black"/>
                </a:solidFill>
              </a:rPr>
              <a:t>19. </a:t>
            </a:r>
            <a:r>
              <a:rPr lang="ru-RU" sz="3100" b="1" dirty="0">
                <a:solidFill>
                  <a:prstClr val="black"/>
                </a:solidFill>
              </a:rPr>
              <a:t>Расставьте  знаки  препинания:  </a:t>
            </a:r>
            <a:r>
              <a:rPr lang="ru-RU" sz="3100" dirty="0">
                <a:solidFill>
                  <a:prstClr val="black"/>
                </a:solidFill>
              </a:rPr>
              <a:t>укажите  все  цифры,  на  месте  которых   в предложении должны стоять запятые.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09625" algn="l"/>
              </a:tabLst>
            </a:pPr>
            <a:endParaRPr lang="ru-RU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09625" algn="l"/>
              </a:tabLst>
            </a:pPr>
            <a:r>
              <a:rPr lang="ru-RU" sz="36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Люся </a:t>
            </a:r>
            <a:r>
              <a:rPr lang="ru-RU" sz="36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была мягко настойчива (1</a:t>
            </a:r>
            <a:r>
              <a:rPr lang="ru-RU" sz="36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ru-RU" sz="36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и (2) хотя вспомнить всё было </a:t>
            </a:r>
            <a:r>
              <a:rPr lang="ru-RU" sz="36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трудно </a:t>
            </a:r>
            <a:r>
              <a:rPr lang="ru-RU" sz="36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(3) постепенно старушка рассказала (4) как </a:t>
            </a:r>
            <a:r>
              <a:rPr lang="ru-RU" sz="36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было </a:t>
            </a:r>
            <a:r>
              <a:rPr lang="ru-RU" sz="36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дело.</a:t>
            </a:r>
            <a:endParaRPr lang="ru-RU" b="1" i="1" dirty="0">
              <a:latin typeface="Arial" pitchFamily="34" charset="0"/>
            </a:endParaRPr>
          </a:p>
          <a:p>
            <a:pPr marL="0" indent="0" algn="just">
              <a:buNone/>
            </a:pPr>
            <a:endParaRPr lang="ru-RU" b="1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05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627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Предложения с однородными придаточными и знаки препинания в них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23317"/>
            <a:ext cx="83736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Однородные придаточные связаны однородным соподчинением. </a:t>
            </a:r>
            <a:endParaRPr lang="ru-RU" sz="2400" dirty="0"/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/>
              </a:rPr>
              <a:t>Однородное </a:t>
            </a:r>
            <a:r>
              <a:rPr lang="ru-RU" sz="2400" b="1" dirty="0">
                <a:solidFill>
                  <a:srgbClr val="C00000"/>
                </a:solidFill>
                <a:latin typeface="Arial"/>
              </a:rPr>
              <a:t>подчинение: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 придаточные предложения являются однотипными и относятся или к одному и тому же члену главного предложения, или ко всему главному предложению в целом (их также называют соподчинёнными придаточными). Между собой однородные придаточные связываются сочинительной или бессоюзной связью (интонационно):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u="sng" dirty="0">
                <a:latin typeface="Arial"/>
              </a:rPr>
              <a:t>Я</a:t>
            </a:r>
            <a:r>
              <a:rPr lang="ru-RU" sz="2400" b="1" i="1" dirty="0">
                <a:latin typeface="Arial"/>
              </a:rPr>
              <a:t> так и </a:t>
            </a:r>
            <a:r>
              <a:rPr lang="ru-RU" sz="2400" b="1" i="1" u="dbl" dirty="0">
                <a:latin typeface="Arial"/>
              </a:rPr>
              <a:t>не </a:t>
            </a:r>
            <a:r>
              <a:rPr lang="ru-RU" sz="2400" b="1" i="1" u="dbl" dirty="0" smtClean="0">
                <a:latin typeface="Arial"/>
              </a:rPr>
              <a:t>понял</a:t>
            </a:r>
            <a:r>
              <a:rPr lang="ru-RU" sz="2400" b="1" i="1" dirty="0" smtClean="0">
                <a:latin typeface="Arial"/>
              </a:rPr>
              <a:t>, </a:t>
            </a:r>
            <a:r>
              <a:rPr lang="ru-RU" sz="2400" b="1" i="1" dirty="0">
                <a:latin typeface="Arial"/>
              </a:rPr>
              <a:t>в каком случае надо звонить </a:t>
            </a:r>
            <a:r>
              <a:rPr lang="ru-RU" sz="2400" b="1" i="1" dirty="0" smtClean="0">
                <a:solidFill>
                  <a:srgbClr val="C00000"/>
                </a:solidFill>
                <a:latin typeface="Arial"/>
              </a:rPr>
              <a:t>и</a:t>
            </a:r>
            <a:r>
              <a:rPr lang="ru-RU" sz="2400" b="1" i="1" dirty="0" smtClean="0">
                <a:latin typeface="Arial"/>
              </a:rPr>
              <a:t> </a:t>
            </a:r>
            <a:r>
              <a:rPr lang="ru-RU" sz="2400" b="1" i="1" dirty="0">
                <a:latin typeface="Arial"/>
              </a:rPr>
              <a:t>что надо </a:t>
            </a:r>
            <a:r>
              <a:rPr lang="ru-RU" sz="2400" b="1" i="1" dirty="0" smtClean="0">
                <a:latin typeface="Arial"/>
              </a:rPr>
              <a:t>сказать.</a:t>
            </a:r>
            <a:endParaRPr lang="ru-RU" sz="2400" b="1" dirty="0">
              <a:latin typeface="Arial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661248"/>
            <a:ext cx="7344815" cy="84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7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8784976" cy="62324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100" b="1" dirty="0" smtClean="0">
                <a:solidFill>
                  <a:srgbClr val="C00000"/>
                </a:solidFill>
                <a:latin typeface="Times New Roman"/>
              </a:rPr>
              <a:t>Между </a:t>
            </a:r>
            <a:r>
              <a:rPr lang="ru-RU" sz="2100" b="1" dirty="0">
                <a:solidFill>
                  <a:srgbClr val="C00000"/>
                </a:solidFill>
                <a:latin typeface="Times New Roman"/>
              </a:rPr>
              <a:t>двумя придаточными частями, соединенными </a:t>
            </a:r>
            <a:r>
              <a:rPr lang="ru-RU" sz="2100" b="1" u="sng" dirty="0">
                <a:solidFill>
                  <a:srgbClr val="C00000"/>
                </a:solidFill>
                <a:latin typeface="Times New Roman"/>
              </a:rPr>
              <a:t>противительными союзами</a:t>
            </a:r>
            <a:r>
              <a:rPr lang="ru-RU" sz="2100" b="1" dirty="0">
                <a:solidFill>
                  <a:srgbClr val="C00000"/>
                </a:solidFill>
                <a:latin typeface="Times New Roman"/>
              </a:rPr>
              <a:t>, запятая ставится:</a:t>
            </a:r>
            <a:r>
              <a:rPr lang="ru-RU" sz="2100" i="1" dirty="0">
                <a:solidFill>
                  <a:srgbClr val="426496"/>
                </a:solidFill>
                <a:latin typeface="Times New Roman"/>
              </a:rPr>
              <a:t> </a:t>
            </a:r>
            <a:endParaRPr lang="ru-RU" sz="2100" i="1" dirty="0" smtClean="0">
              <a:solidFill>
                <a:srgbClr val="426496"/>
              </a:solidFill>
              <a:latin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100" i="1" dirty="0" smtClean="0">
                <a:solidFill>
                  <a:schemeClr val="tx1"/>
                </a:solidFill>
                <a:latin typeface="Times New Roman"/>
              </a:rPr>
              <a:t>И </a:t>
            </a:r>
            <a:r>
              <a:rPr lang="ru-RU" sz="2100" i="1" dirty="0">
                <a:solidFill>
                  <a:schemeClr val="tx1"/>
                </a:solidFill>
                <a:latin typeface="Times New Roman"/>
              </a:rPr>
              <a:t>мы тоже думали о глухарях, </a:t>
            </a:r>
            <a:r>
              <a:rPr lang="ru-RU" sz="2100" b="1" i="1" dirty="0">
                <a:solidFill>
                  <a:schemeClr val="tx1"/>
                </a:solidFill>
                <a:latin typeface="Times New Roman"/>
              </a:rPr>
              <a:t>что, вероятно, скот забрался сюда и </a:t>
            </a:r>
            <a:r>
              <a:rPr lang="ru-RU" sz="2100" b="1" i="1" dirty="0" err="1">
                <a:solidFill>
                  <a:schemeClr val="tx1"/>
                </a:solidFill>
                <a:latin typeface="Times New Roman"/>
              </a:rPr>
              <a:t>перепугнул</a:t>
            </a:r>
            <a:r>
              <a:rPr lang="ru-RU" sz="2100" b="1" i="1" dirty="0">
                <a:solidFill>
                  <a:schemeClr val="tx1"/>
                </a:solidFill>
                <a:latin typeface="Times New Roman"/>
              </a:rPr>
              <a:t> </a:t>
            </a:r>
            <a:r>
              <a:rPr lang="ru-RU" sz="2100" dirty="0">
                <a:solidFill>
                  <a:schemeClr val="tx1"/>
                </a:solidFill>
                <a:latin typeface="Times New Roman"/>
              </a:rPr>
              <a:t>[птиц], </a:t>
            </a:r>
            <a:r>
              <a:rPr lang="ru-RU" sz="2100" b="1" i="1" u="sng" dirty="0">
                <a:solidFill>
                  <a:schemeClr val="tx1"/>
                </a:solidFill>
                <a:latin typeface="Times New Roman"/>
              </a:rPr>
              <a:t>а то</a:t>
            </a:r>
            <a:r>
              <a:rPr lang="ru-RU" sz="2100" b="1" i="1" dirty="0">
                <a:solidFill>
                  <a:schemeClr val="tx1"/>
                </a:solidFill>
                <a:latin typeface="Times New Roman"/>
              </a:rPr>
              <a:t>, может быть, на поляне сверху их оглядел ястреб, бросился, </a:t>
            </a:r>
            <a:r>
              <a:rPr lang="ru-RU" sz="2100" b="1" i="1" dirty="0" smtClean="0">
                <a:solidFill>
                  <a:schemeClr val="tx1"/>
                </a:solidFill>
                <a:latin typeface="Times New Roman"/>
              </a:rPr>
              <a:t>разогнал</a:t>
            </a:r>
            <a:r>
              <a:rPr lang="ru-RU" sz="2100" dirty="0" smtClean="0">
                <a:solidFill>
                  <a:schemeClr val="tx1"/>
                </a:solidFill>
                <a:latin typeface="Times New Roman"/>
              </a:rPr>
              <a:t>.</a:t>
            </a:r>
            <a:endParaRPr lang="ru-RU" sz="2100" dirty="0">
              <a:solidFill>
                <a:srgbClr val="423E6C"/>
              </a:solidFill>
              <a:latin typeface="Times New Roman"/>
            </a:endParaRPr>
          </a:p>
          <a:p>
            <a:pPr algn="just">
              <a:spcAft>
                <a:spcPts val="0"/>
              </a:spcAft>
            </a:pPr>
            <a:endParaRPr lang="ru-RU" sz="2100" b="1" dirty="0" smtClean="0">
              <a:solidFill>
                <a:srgbClr val="C00000"/>
              </a:solidFill>
              <a:latin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100" b="1" u="sng" dirty="0" smtClean="0">
                <a:solidFill>
                  <a:srgbClr val="C00000"/>
                </a:solidFill>
                <a:latin typeface="Times New Roman"/>
              </a:rPr>
              <a:t>При </a:t>
            </a:r>
            <a:r>
              <a:rPr lang="ru-RU" sz="2100" b="1" u="sng" dirty="0">
                <a:solidFill>
                  <a:srgbClr val="C00000"/>
                </a:solidFill>
                <a:latin typeface="Times New Roman"/>
              </a:rPr>
              <a:t>повторяющихся сочинительных союзах </a:t>
            </a:r>
            <a:r>
              <a:rPr lang="ru-RU" sz="2100" b="1" dirty="0">
                <a:solidFill>
                  <a:srgbClr val="C00000"/>
                </a:solidFill>
                <a:latin typeface="Times New Roman"/>
              </a:rPr>
              <a:t>запятая между однородными придаточными частями ставится:</a:t>
            </a:r>
            <a:r>
              <a:rPr lang="ru-RU" sz="2100" b="1" dirty="0">
                <a:solidFill>
                  <a:srgbClr val="42646C"/>
                </a:solidFill>
                <a:latin typeface="Times New Roman"/>
              </a:rPr>
              <a:t> </a:t>
            </a:r>
            <a:endParaRPr lang="ru-RU" sz="2100" b="1" dirty="0" smtClean="0">
              <a:solidFill>
                <a:srgbClr val="42646C"/>
              </a:solidFill>
              <a:latin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100" i="1" dirty="0" smtClean="0">
                <a:solidFill>
                  <a:schemeClr val="tx1"/>
                </a:solidFill>
                <a:latin typeface="Times New Roman"/>
              </a:rPr>
              <a:t>Глубокой </a:t>
            </a:r>
            <a:r>
              <a:rPr lang="ru-RU" sz="2100" i="1" dirty="0">
                <a:solidFill>
                  <a:schemeClr val="tx1"/>
                </a:solidFill>
                <a:latin typeface="Times New Roman"/>
              </a:rPr>
              <a:t>осенью, собравшись вокруг костра, мы с удовольствием вспоминали, </a:t>
            </a:r>
            <a:r>
              <a:rPr lang="ru-RU" sz="2100" b="1" i="1" dirty="0">
                <a:solidFill>
                  <a:schemeClr val="tx1"/>
                </a:solidFill>
                <a:latin typeface="Times New Roman"/>
              </a:rPr>
              <a:t>как недавно в этих местах мы собирали грибы и ягоды, </a:t>
            </a:r>
            <a:r>
              <a:rPr lang="ru-RU" sz="2100" b="1" i="1" u="sng" dirty="0">
                <a:solidFill>
                  <a:schemeClr val="tx1"/>
                </a:solidFill>
                <a:latin typeface="Times New Roman"/>
              </a:rPr>
              <a:t>и</a:t>
            </a:r>
            <a:r>
              <a:rPr lang="ru-RU" sz="2100" b="1" i="1" dirty="0">
                <a:solidFill>
                  <a:schemeClr val="tx1"/>
                </a:solidFill>
                <a:latin typeface="Times New Roman"/>
              </a:rPr>
              <a:t> как приезжали к нам в гости друзья из города, </a:t>
            </a:r>
            <a:r>
              <a:rPr lang="ru-RU" sz="2100" b="1" i="1" u="sng" dirty="0">
                <a:solidFill>
                  <a:schemeClr val="tx1"/>
                </a:solidFill>
                <a:latin typeface="Times New Roman"/>
              </a:rPr>
              <a:t>и</a:t>
            </a:r>
            <a:r>
              <a:rPr lang="ru-RU" sz="2100" b="1" i="1" dirty="0">
                <a:solidFill>
                  <a:schemeClr val="tx1"/>
                </a:solidFill>
                <a:latin typeface="Times New Roman"/>
              </a:rPr>
              <a:t> как всем было весело и </a:t>
            </a:r>
            <a:r>
              <a:rPr lang="ru-RU" sz="2100" b="1" i="1" dirty="0" smtClean="0">
                <a:solidFill>
                  <a:schemeClr val="tx1"/>
                </a:solidFill>
                <a:latin typeface="Times New Roman"/>
              </a:rPr>
              <a:t>беззаботно</a:t>
            </a:r>
            <a:r>
              <a:rPr lang="ru-RU" sz="2100" dirty="0" smtClean="0">
                <a:solidFill>
                  <a:schemeClr val="tx1"/>
                </a:solidFill>
                <a:latin typeface="Times New Roman"/>
              </a:rPr>
              <a:t>.</a:t>
            </a:r>
            <a:endParaRPr lang="ru-RU" sz="2100" dirty="0">
              <a:solidFill>
                <a:schemeClr val="tx1"/>
              </a:solidFill>
              <a:latin typeface="Times New Roman"/>
            </a:endParaRPr>
          </a:p>
          <a:p>
            <a:pPr algn="just">
              <a:spcAft>
                <a:spcPts val="0"/>
              </a:spcAft>
            </a:pPr>
            <a:endParaRPr lang="ru-RU" sz="2100" b="1" dirty="0" smtClean="0">
              <a:solidFill>
                <a:srgbClr val="C00000"/>
              </a:solidFill>
              <a:latin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100" b="1" dirty="0" smtClean="0">
                <a:solidFill>
                  <a:srgbClr val="C00000"/>
                </a:solidFill>
                <a:latin typeface="Times New Roman"/>
              </a:rPr>
              <a:t>Если </a:t>
            </a:r>
            <a:r>
              <a:rPr lang="ru-RU" sz="2100" b="1" dirty="0">
                <a:solidFill>
                  <a:srgbClr val="C00000"/>
                </a:solidFill>
                <a:latin typeface="Times New Roman"/>
              </a:rPr>
              <a:t>однородные придаточные части соединены </a:t>
            </a:r>
            <a:r>
              <a:rPr lang="ru-RU" sz="2100" b="1" u="sng" dirty="0">
                <a:solidFill>
                  <a:srgbClr val="C00000"/>
                </a:solidFill>
                <a:latin typeface="Times New Roman"/>
              </a:rPr>
              <a:t>разными одиночными сочинительными союзами</a:t>
            </a:r>
            <a:r>
              <a:rPr lang="ru-RU" sz="2100" b="1" dirty="0">
                <a:solidFill>
                  <a:srgbClr val="C00000"/>
                </a:solidFill>
                <a:latin typeface="Times New Roman"/>
              </a:rPr>
              <a:t>, запятые между ними </a:t>
            </a:r>
            <a:r>
              <a:rPr lang="ru-RU" sz="2100" b="1" dirty="0" smtClean="0">
                <a:solidFill>
                  <a:srgbClr val="C00000"/>
                </a:solidFill>
                <a:latin typeface="Times New Roman"/>
              </a:rPr>
              <a:t>НЕ </a:t>
            </a:r>
            <a:r>
              <a:rPr lang="ru-RU" sz="2100" b="1" dirty="0">
                <a:solidFill>
                  <a:srgbClr val="C00000"/>
                </a:solidFill>
                <a:latin typeface="Times New Roman"/>
              </a:rPr>
              <a:t>ставятся:</a:t>
            </a:r>
            <a:r>
              <a:rPr lang="ru-RU" sz="2100" b="1" dirty="0">
                <a:solidFill>
                  <a:srgbClr val="42646C"/>
                </a:solidFill>
                <a:latin typeface="Times New Roman"/>
              </a:rPr>
              <a:t> </a:t>
            </a:r>
            <a:endParaRPr lang="ru-RU" sz="2100" b="1" dirty="0" smtClean="0">
              <a:solidFill>
                <a:srgbClr val="42646C"/>
              </a:solidFill>
              <a:latin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100" i="1" dirty="0" smtClean="0">
                <a:solidFill>
                  <a:schemeClr val="tx1"/>
                </a:solidFill>
                <a:latin typeface="Times New Roman"/>
              </a:rPr>
              <a:t>Очень </a:t>
            </a:r>
            <a:r>
              <a:rPr lang="ru-RU" sz="2100" i="1" dirty="0">
                <a:solidFill>
                  <a:schemeClr val="tx1"/>
                </a:solidFill>
                <a:latin typeface="Times New Roman"/>
              </a:rPr>
              <a:t>раздумывать, однако, о том, </a:t>
            </a:r>
            <a:r>
              <a:rPr lang="ru-RU" sz="2100" b="1" i="1" u="sng" dirty="0">
                <a:solidFill>
                  <a:schemeClr val="tx1"/>
                </a:solidFill>
                <a:latin typeface="Times New Roman"/>
              </a:rPr>
              <a:t>что</a:t>
            </a:r>
            <a:r>
              <a:rPr lang="ru-RU" sz="2100" b="1" i="1" dirty="0">
                <a:solidFill>
                  <a:schemeClr val="tx1"/>
                </a:solidFill>
                <a:latin typeface="Times New Roman"/>
              </a:rPr>
              <a:t> двоилось у меня в глазах или на самом деле след был двойной и </a:t>
            </a:r>
            <a:r>
              <a:rPr lang="ru-RU" sz="2100" b="1" i="1" u="sng" dirty="0">
                <a:solidFill>
                  <a:schemeClr val="tx1"/>
                </a:solidFill>
                <a:latin typeface="Times New Roman"/>
              </a:rPr>
              <a:t>как</a:t>
            </a:r>
            <a:r>
              <a:rPr lang="ru-RU" sz="2100" b="1" i="1" dirty="0">
                <a:solidFill>
                  <a:schemeClr val="tx1"/>
                </a:solidFill>
                <a:latin typeface="Times New Roman"/>
              </a:rPr>
              <a:t> могло быть</a:t>
            </a:r>
            <a:r>
              <a:rPr lang="ru-RU" sz="2100" i="1" dirty="0">
                <a:solidFill>
                  <a:schemeClr val="tx1"/>
                </a:solidFill>
                <a:latin typeface="Times New Roman"/>
              </a:rPr>
              <a:t>, что от одной птицы шел двойной след, — времени у меня не </a:t>
            </a:r>
            <a:r>
              <a:rPr lang="ru-RU" sz="2100" i="1" dirty="0" smtClean="0">
                <a:solidFill>
                  <a:schemeClr val="tx1"/>
                </a:solidFill>
                <a:latin typeface="Times New Roman"/>
              </a:rPr>
              <a:t>было</a:t>
            </a:r>
            <a:r>
              <a:rPr lang="ru-RU" sz="2100" dirty="0" smtClean="0">
                <a:solidFill>
                  <a:schemeClr val="tx1"/>
                </a:solidFill>
                <a:latin typeface="Times New Roman"/>
              </a:rPr>
              <a:t>.</a:t>
            </a:r>
            <a:endParaRPr lang="ru-RU" sz="2100" b="0" i="0" dirty="0">
              <a:solidFill>
                <a:srgbClr val="423E6C"/>
              </a:solidFill>
              <a:effectLst/>
              <a:latin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8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76672"/>
            <a:ext cx="8640960" cy="56938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600" b="1" dirty="0" smtClean="0">
                <a:solidFill>
                  <a:srgbClr val="C00000"/>
                </a:solidFill>
                <a:latin typeface="Times New Roman"/>
              </a:rPr>
              <a:t>Между </a:t>
            </a:r>
            <a:r>
              <a:rPr lang="ru-RU" sz="2600" b="1" dirty="0">
                <a:solidFill>
                  <a:srgbClr val="C00000"/>
                </a:solidFill>
                <a:latin typeface="Times New Roman"/>
              </a:rPr>
              <a:t>однородными придаточными, </a:t>
            </a:r>
            <a:r>
              <a:rPr lang="ru-RU" sz="2600" b="1" u="sng" dirty="0">
                <a:solidFill>
                  <a:srgbClr val="C00000"/>
                </a:solidFill>
                <a:latin typeface="Times New Roman"/>
              </a:rPr>
              <a:t>не соединенными сочинительными союзами</a:t>
            </a:r>
            <a:r>
              <a:rPr lang="ru-RU" sz="2600" b="1" dirty="0">
                <a:solidFill>
                  <a:srgbClr val="C00000"/>
                </a:solidFill>
                <a:latin typeface="Times New Roman"/>
              </a:rPr>
              <a:t>, ставится запятая:</a:t>
            </a:r>
            <a:r>
              <a:rPr lang="ru-RU" sz="2600" dirty="0">
                <a:latin typeface="Times New Roman"/>
              </a:rPr>
              <a:t> </a:t>
            </a:r>
            <a:endParaRPr lang="ru-RU" sz="2600" dirty="0" smtClean="0">
              <a:latin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600" i="1" dirty="0" smtClean="0">
                <a:latin typeface="Times New Roman"/>
              </a:rPr>
              <a:t>Я </a:t>
            </a:r>
            <a:r>
              <a:rPr lang="ru-RU" sz="2600" i="1" dirty="0">
                <a:latin typeface="Times New Roman"/>
              </a:rPr>
              <a:t>помню, </a:t>
            </a:r>
            <a:r>
              <a:rPr lang="ru-RU" sz="2600" b="1" i="1" u="sng" dirty="0">
                <a:latin typeface="Times New Roman"/>
              </a:rPr>
              <a:t>как</a:t>
            </a:r>
            <a:r>
              <a:rPr lang="ru-RU" sz="2600" b="1" i="1" dirty="0">
                <a:latin typeface="Times New Roman"/>
              </a:rPr>
              <a:t> мы бежали по лесу, </a:t>
            </a:r>
            <a:r>
              <a:rPr lang="ru-RU" sz="2600" b="1" i="1" u="sng" dirty="0">
                <a:latin typeface="Times New Roman"/>
              </a:rPr>
              <a:t>как</a:t>
            </a:r>
            <a:r>
              <a:rPr lang="ru-RU" sz="2600" b="1" i="1" dirty="0">
                <a:latin typeface="Times New Roman"/>
              </a:rPr>
              <a:t> жужжали пули, </a:t>
            </a:r>
            <a:r>
              <a:rPr lang="ru-RU" sz="2600" b="1" i="1" u="sng" dirty="0">
                <a:latin typeface="Times New Roman"/>
              </a:rPr>
              <a:t>как</a:t>
            </a:r>
            <a:r>
              <a:rPr lang="ru-RU" sz="2600" b="1" i="1" dirty="0">
                <a:latin typeface="Times New Roman"/>
              </a:rPr>
              <a:t> падали отрываемые ими </a:t>
            </a:r>
            <a:r>
              <a:rPr lang="ru-RU" sz="2600" b="1" i="1" dirty="0" smtClean="0">
                <a:latin typeface="Times New Roman"/>
              </a:rPr>
              <a:t>ветки.</a:t>
            </a:r>
            <a:endParaRPr lang="ru-RU" sz="2600" dirty="0">
              <a:latin typeface="Times New Roman"/>
            </a:endParaRPr>
          </a:p>
          <a:p>
            <a:pPr algn="just">
              <a:spcAft>
                <a:spcPts val="0"/>
              </a:spcAft>
            </a:pPr>
            <a:endParaRPr lang="ru-RU" sz="2600" b="1" dirty="0" smtClean="0">
              <a:solidFill>
                <a:srgbClr val="C00000"/>
              </a:solidFill>
              <a:latin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600" b="1" dirty="0" smtClean="0">
                <a:solidFill>
                  <a:srgbClr val="C00000"/>
                </a:solidFill>
                <a:latin typeface="Times New Roman"/>
              </a:rPr>
              <a:t>Между </a:t>
            </a:r>
            <a:r>
              <a:rPr lang="ru-RU" sz="2600" b="1" dirty="0">
                <a:solidFill>
                  <a:srgbClr val="C00000"/>
                </a:solidFill>
                <a:latin typeface="Times New Roman"/>
              </a:rPr>
              <a:t>двумя придаточными, </a:t>
            </a:r>
            <a:r>
              <a:rPr lang="ru-RU" sz="2600" b="1" u="sng" dirty="0">
                <a:solidFill>
                  <a:srgbClr val="C00000"/>
                </a:solidFill>
                <a:latin typeface="Times New Roman"/>
              </a:rPr>
              <a:t>соединенными одиночными соединительными или разделительными союзами </a:t>
            </a:r>
            <a:r>
              <a:rPr lang="ru-RU" sz="2600" b="1" i="1" u="sng" dirty="0">
                <a:solidFill>
                  <a:srgbClr val="C00000"/>
                </a:solidFill>
                <a:latin typeface="Times New Roman"/>
              </a:rPr>
              <a:t>и, или, либо, да</a:t>
            </a:r>
            <a:r>
              <a:rPr lang="ru-RU" sz="2600" b="1" dirty="0">
                <a:solidFill>
                  <a:srgbClr val="C00000"/>
                </a:solidFill>
                <a:latin typeface="Times New Roman"/>
              </a:rPr>
              <a:t> (в значении «и»), запятая не ставится </a:t>
            </a:r>
            <a:r>
              <a:rPr lang="ru-RU" sz="2600" dirty="0">
                <a:latin typeface="Times New Roman"/>
              </a:rPr>
              <a:t>(при этом подчинительный союз или союзное слово может и не повторяться):</a:t>
            </a:r>
            <a:r>
              <a:rPr lang="ru-RU" sz="2600" i="1" dirty="0">
                <a:latin typeface="Times New Roman"/>
              </a:rPr>
              <a:t> </a:t>
            </a:r>
            <a:endParaRPr lang="ru-RU" sz="2600" i="1" dirty="0" smtClean="0">
              <a:latin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600" i="1" dirty="0" smtClean="0">
                <a:latin typeface="Times New Roman"/>
              </a:rPr>
              <a:t>Подходя </a:t>
            </a:r>
            <a:r>
              <a:rPr lang="ru-RU" sz="2600" i="1" dirty="0">
                <a:latin typeface="Times New Roman"/>
              </a:rPr>
              <a:t>к дому, я вспомнил</a:t>
            </a:r>
            <a:r>
              <a:rPr lang="ru-RU" sz="2600" b="1" i="1" dirty="0">
                <a:latin typeface="Times New Roman"/>
              </a:rPr>
              <a:t>, что неподалеку в еловом перелеске с можжевельником не раз спугивал старого петуха-черныша </a:t>
            </a:r>
            <a:r>
              <a:rPr lang="ru-RU" sz="2600" b="1" i="1" u="sng" dirty="0">
                <a:latin typeface="Times New Roman"/>
              </a:rPr>
              <a:t>и</a:t>
            </a:r>
            <a:r>
              <a:rPr lang="ru-RU" sz="2600" b="1" i="1" dirty="0">
                <a:latin typeface="Times New Roman"/>
              </a:rPr>
              <a:t> </a:t>
            </a:r>
            <a:r>
              <a:rPr lang="ru-RU" sz="1400" b="1" i="1" dirty="0" smtClean="0">
                <a:latin typeface="Times New Roman"/>
              </a:rPr>
              <a:t>(что) </a:t>
            </a:r>
            <a:r>
              <a:rPr lang="ru-RU" sz="2600" b="1" i="1" dirty="0" smtClean="0">
                <a:latin typeface="Times New Roman"/>
              </a:rPr>
              <a:t>еще </a:t>
            </a:r>
            <a:r>
              <a:rPr lang="ru-RU" sz="2600" b="1" i="1" dirty="0">
                <a:latin typeface="Times New Roman"/>
              </a:rPr>
              <a:t>там жила матка с одним молодым петушком </a:t>
            </a:r>
            <a:r>
              <a:rPr lang="ru-RU" sz="2600" b="1" i="1" dirty="0" smtClean="0">
                <a:latin typeface="Times New Roman"/>
              </a:rPr>
              <a:t>.</a:t>
            </a:r>
            <a:endParaRPr lang="ru-RU" sz="2600" b="0" i="0" dirty="0">
              <a:effectLst/>
              <a:latin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76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 smtClean="0">
              <a:ln w="11430"/>
              <a:gradFill>
                <a:gsLst>
                  <a:gs pos="0">
                    <a:srgbClr val="6161FF">
                      <a:tint val="90000"/>
                      <a:satMod val="120000"/>
                    </a:srgbClr>
                  </a:gs>
                  <a:gs pos="25000">
                    <a:srgbClr val="6161FF">
                      <a:tint val="93000"/>
                      <a:satMod val="120000"/>
                    </a:srgbClr>
                  </a:gs>
                  <a:gs pos="50000">
                    <a:srgbClr val="6161FF">
                      <a:shade val="89000"/>
                      <a:satMod val="110000"/>
                    </a:srgbClr>
                  </a:gs>
                  <a:gs pos="75000">
                    <a:srgbClr val="6161FF">
                      <a:tint val="93000"/>
                      <a:satMod val="120000"/>
                    </a:srgbClr>
                  </a:gs>
                  <a:gs pos="100000">
                    <a:srgbClr val="6161FF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"/>
            </a:endParaRPr>
          </a:p>
        </p:txBody>
      </p:sp>
      <p:pic>
        <p:nvPicPr>
          <p:cNvPr id="4" name="Рисунок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469" r="13457" b="10204"/>
          <a:stretch>
            <a:fillRect/>
          </a:stretch>
        </p:blipFill>
        <p:spPr bwMode="auto">
          <a:xfrm>
            <a:off x="-11933" y="1"/>
            <a:ext cx="9155933" cy="6835206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3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686800" cy="633670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None/>
            </a:pPr>
            <a:r>
              <a:rPr lang="ru-RU" b="1" dirty="0">
                <a:solidFill>
                  <a:srgbClr val="FF0000"/>
                </a:solidFill>
                <a:latin typeface="Cambria"/>
                <a:sym typeface="Wingdings"/>
              </a:rPr>
              <a:t></a:t>
            </a:r>
            <a:r>
              <a:rPr lang="ru-RU" b="1" dirty="0">
                <a:solidFill>
                  <a:srgbClr val="FF0000"/>
                </a:solidFill>
                <a:latin typeface="Cambria"/>
              </a:rPr>
              <a:t>Ловушка!</a:t>
            </a:r>
            <a:endParaRPr lang="ru-RU" dirty="0">
              <a:solidFill>
                <a:srgbClr val="FF0000"/>
              </a:solidFill>
              <a:latin typeface="Cambria"/>
            </a:endParaRPr>
          </a:p>
          <a:p>
            <a:pPr lvl="0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None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Bookman Old Style"/>
              </a:rPr>
              <a:t>    </a:t>
            </a:r>
            <a:r>
              <a:rPr lang="ru-RU" sz="2800" dirty="0">
                <a:latin typeface="Cambria"/>
              </a:rPr>
              <a:t>Если придаточные </a:t>
            </a:r>
            <a:r>
              <a:rPr lang="ru-RU" sz="2800" dirty="0" smtClean="0">
                <a:solidFill>
                  <a:srgbClr val="FF0000"/>
                </a:solidFill>
                <a:latin typeface="Cambria"/>
              </a:rPr>
              <a:t>однородны</a:t>
            </a:r>
            <a:r>
              <a:rPr lang="ru-RU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 </a:t>
            </a:r>
            <a:r>
              <a:rPr lang="ru-R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и </a:t>
            </a:r>
            <a:r>
              <a:rPr lang="ru-RU" sz="2800" dirty="0">
                <a:solidFill>
                  <a:srgbClr val="FF0000"/>
                </a:solidFill>
                <a:latin typeface="Cambria"/>
              </a:rPr>
              <a:t>между ними стоит союз И</a:t>
            </a:r>
            <a:r>
              <a:rPr lang="ru-R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, </a:t>
            </a:r>
            <a:r>
              <a:rPr lang="ru-RU" sz="2800" b="1" dirty="0">
                <a:latin typeface="Cambria"/>
              </a:rPr>
              <a:t>то перед вторым придаточным повторяющийся подчинительный союз пропускается.</a:t>
            </a:r>
          </a:p>
          <a:p>
            <a:pPr lvl="0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None/>
            </a:pPr>
            <a:r>
              <a:rPr lang="en-US" sz="2800" i="1" dirty="0">
                <a:solidFill>
                  <a:srgbClr val="6161FF">
                    <a:lumMod val="50000"/>
                  </a:srgbClr>
                </a:solidFill>
                <a:latin typeface="Bookman Old Style"/>
              </a:rPr>
              <a:t>    </a:t>
            </a:r>
            <a:r>
              <a:rPr lang="ru-RU" sz="2800" i="1" dirty="0">
                <a:solidFill>
                  <a:srgbClr val="6161FF">
                    <a:lumMod val="50000"/>
                  </a:srgbClr>
                </a:solidFill>
                <a:latin typeface="Cambria"/>
              </a:rPr>
              <a:t>[В этот раз </a:t>
            </a:r>
            <a:r>
              <a:rPr lang="ru-RU" sz="2800" i="1" u="sng" dirty="0">
                <a:solidFill>
                  <a:srgbClr val="6161FF">
                    <a:lumMod val="50000"/>
                  </a:srgbClr>
                </a:solidFill>
                <a:latin typeface="Cambria"/>
              </a:rPr>
              <a:t>я</a:t>
            </a:r>
            <a:r>
              <a:rPr lang="ru-RU" sz="2800" i="1" dirty="0">
                <a:solidFill>
                  <a:srgbClr val="6161FF">
                    <a:lumMod val="50000"/>
                  </a:srgbClr>
                </a:solidFill>
                <a:latin typeface="Cambria"/>
              </a:rPr>
              <a:t> уже сам </a:t>
            </a:r>
            <a:r>
              <a:rPr lang="ru-RU" sz="2800" i="1" u="dbl" dirty="0">
                <a:solidFill>
                  <a:srgbClr val="6161FF">
                    <a:lumMod val="50000"/>
                  </a:srgbClr>
                </a:solidFill>
                <a:latin typeface="Cambria"/>
              </a:rPr>
              <a:t>обрадовался]</a:t>
            </a:r>
            <a:r>
              <a:rPr lang="ru-RU" sz="2800" i="1" dirty="0">
                <a:solidFill>
                  <a:srgbClr val="6161FF">
                    <a:lumMod val="50000"/>
                  </a:srgbClr>
                </a:solidFill>
                <a:latin typeface="Cambria"/>
              </a:rPr>
              <a:t>, (</a:t>
            </a:r>
            <a:r>
              <a:rPr lang="ru-RU" sz="2800" b="1" i="1" dirty="0">
                <a:solidFill>
                  <a:srgbClr val="6161FF">
                    <a:lumMod val="50000"/>
                  </a:srgbClr>
                </a:solidFill>
                <a:latin typeface="Cambria"/>
              </a:rPr>
              <a:t>когда</a:t>
            </a:r>
            <a:r>
              <a:rPr lang="ru-RU" sz="2800" i="1" dirty="0">
                <a:solidFill>
                  <a:srgbClr val="6161FF">
                    <a:lumMod val="50000"/>
                  </a:srgbClr>
                </a:solidFill>
                <a:latin typeface="Cambria"/>
              </a:rPr>
              <a:t> </a:t>
            </a:r>
            <a:r>
              <a:rPr lang="ru-RU" sz="2800" i="1" u="dbl" dirty="0">
                <a:solidFill>
                  <a:srgbClr val="6161FF">
                    <a:lumMod val="50000"/>
                  </a:srgbClr>
                </a:solidFill>
                <a:latin typeface="Cambria"/>
              </a:rPr>
              <a:t>раздался</a:t>
            </a:r>
            <a:r>
              <a:rPr lang="ru-RU" sz="2800" i="1" dirty="0">
                <a:solidFill>
                  <a:srgbClr val="6161FF">
                    <a:lumMod val="50000"/>
                  </a:srgbClr>
                </a:solidFill>
                <a:latin typeface="Cambria"/>
              </a:rPr>
              <a:t> </a:t>
            </a:r>
            <a:r>
              <a:rPr lang="ru-RU" sz="2800" i="1" u="sng" dirty="0">
                <a:solidFill>
                  <a:srgbClr val="6161FF">
                    <a:lumMod val="50000"/>
                  </a:srgbClr>
                </a:solidFill>
                <a:latin typeface="Cambria"/>
              </a:rPr>
              <a:t>звонок)</a:t>
            </a:r>
            <a:r>
              <a:rPr lang="ru-RU" sz="2800" i="1" dirty="0">
                <a:solidFill>
                  <a:srgbClr val="6161FF">
                    <a:lumMod val="50000"/>
                  </a:srgbClr>
                </a:solidFill>
                <a:latin typeface="Cambria"/>
              </a:rPr>
              <a:t> И (ко мне </a:t>
            </a:r>
            <a:r>
              <a:rPr lang="ru-RU" sz="2800" i="1" u="dbl" dirty="0">
                <a:solidFill>
                  <a:srgbClr val="6161FF">
                    <a:lumMod val="50000"/>
                  </a:srgbClr>
                </a:solidFill>
                <a:latin typeface="Cambria"/>
              </a:rPr>
              <a:t>ввалился</a:t>
            </a:r>
            <a:r>
              <a:rPr lang="ru-RU" sz="2800" i="1" dirty="0">
                <a:solidFill>
                  <a:srgbClr val="6161FF">
                    <a:lumMod val="50000"/>
                  </a:srgbClr>
                </a:solidFill>
                <a:latin typeface="Cambria"/>
              </a:rPr>
              <a:t> </a:t>
            </a:r>
            <a:r>
              <a:rPr lang="ru-RU" sz="2800" i="1" u="sng" dirty="0">
                <a:solidFill>
                  <a:srgbClr val="6161FF">
                    <a:lumMod val="50000"/>
                  </a:srgbClr>
                </a:solidFill>
                <a:latin typeface="Cambria"/>
              </a:rPr>
              <a:t>Юрка)</a:t>
            </a:r>
            <a:r>
              <a:rPr lang="ru-RU" sz="2800" dirty="0">
                <a:solidFill>
                  <a:srgbClr val="6161FF">
                    <a:lumMod val="50000"/>
                  </a:srgbClr>
                </a:solidFill>
                <a:latin typeface="Cambria"/>
              </a:rPr>
              <a:t>.</a:t>
            </a:r>
          </a:p>
          <a:p>
            <a:pPr lvl="0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None/>
            </a:pPr>
            <a:r>
              <a:rPr lang="en-US" sz="2800" dirty="0">
                <a:solidFill>
                  <a:schemeClr val="tx1"/>
                </a:solidFill>
                <a:latin typeface="Bookman Old Style"/>
              </a:rPr>
              <a:t>    </a:t>
            </a:r>
            <a:r>
              <a:rPr lang="ru-RU" sz="2800" dirty="0">
                <a:solidFill>
                  <a:schemeClr val="tx1"/>
                </a:solidFill>
                <a:latin typeface="Cambria"/>
              </a:rPr>
              <a:t>Его легко можно восстановить из контекста: </a:t>
            </a:r>
          </a:p>
          <a:p>
            <a:pPr lvl="0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None/>
            </a:pPr>
            <a:r>
              <a:rPr lang="en-US" sz="2800" i="1" dirty="0">
                <a:solidFill>
                  <a:srgbClr val="6161FF">
                    <a:lumMod val="50000"/>
                  </a:srgbClr>
                </a:solidFill>
                <a:latin typeface="Bookman Old Style"/>
              </a:rPr>
              <a:t>    </a:t>
            </a:r>
            <a:r>
              <a:rPr lang="ru-RU" sz="2800" i="1" dirty="0">
                <a:solidFill>
                  <a:srgbClr val="6161FF">
                    <a:lumMod val="50000"/>
                  </a:srgbClr>
                </a:solidFill>
                <a:latin typeface="Cambria"/>
              </a:rPr>
              <a:t>В этот раз я уже сам обрадовался, когда раздался звонок и </a:t>
            </a:r>
            <a:r>
              <a:rPr lang="ru-RU" sz="2800" b="1" i="1" dirty="0">
                <a:solidFill>
                  <a:srgbClr val="6161FF">
                    <a:lumMod val="50000"/>
                  </a:srgbClr>
                </a:solidFill>
                <a:latin typeface="Cambria"/>
              </a:rPr>
              <a:t>когда</a:t>
            </a:r>
            <a:r>
              <a:rPr lang="ru-RU" sz="2800" i="1" dirty="0">
                <a:solidFill>
                  <a:srgbClr val="6161FF">
                    <a:lumMod val="50000"/>
                  </a:srgbClr>
                </a:solidFill>
                <a:latin typeface="Cambria"/>
              </a:rPr>
              <a:t> ко мне ввалился Юрка</a:t>
            </a:r>
            <a:r>
              <a:rPr lang="ru-RU" sz="2800" dirty="0">
                <a:solidFill>
                  <a:srgbClr val="6161FF">
                    <a:lumMod val="50000"/>
                  </a:srgbClr>
                </a:solidFill>
                <a:latin typeface="Cambria"/>
              </a:rPr>
              <a:t>).</a:t>
            </a:r>
            <a:endParaRPr lang="en-US" sz="2800" dirty="0">
              <a:solidFill>
                <a:srgbClr val="6161FF">
                  <a:lumMod val="50000"/>
                </a:srgbClr>
              </a:solidFill>
              <a:latin typeface="Bookman Old Style"/>
            </a:endParaRPr>
          </a:p>
          <a:p>
            <a:pPr lvl="0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None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Bookman Old Style"/>
              </a:rPr>
              <a:t>   </a:t>
            </a:r>
            <a:r>
              <a:rPr lang="ru-RU" sz="2400" b="1" dirty="0">
                <a:latin typeface="Cambria"/>
              </a:rPr>
              <a:t>Это предложение соответствует схеме: </a:t>
            </a:r>
            <a:endParaRPr lang="ru-RU" sz="2400" b="1" dirty="0" smtClean="0">
              <a:latin typeface="Cambria"/>
            </a:endParaRPr>
          </a:p>
          <a:p>
            <a:pPr lvl="0" algn="ctr">
              <a:spcBef>
                <a:spcPts val="150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None/>
            </a:pPr>
            <a:r>
              <a:rPr lang="ru-RU" sz="2400" b="1" dirty="0" smtClean="0">
                <a:latin typeface="Cambria"/>
              </a:rPr>
              <a:t>[     </a:t>
            </a:r>
            <a:r>
              <a:rPr lang="ru-RU" sz="2400" b="1" dirty="0">
                <a:latin typeface="Cambria"/>
              </a:rPr>
              <a:t>], (           ) И/ИЛИ (            ).</a:t>
            </a:r>
            <a:endParaRPr lang="ru-RU" sz="2400" dirty="0">
              <a:latin typeface="Cambria"/>
            </a:endParaRPr>
          </a:p>
          <a:p>
            <a:pPr marL="0" indent="0">
              <a:buNone/>
            </a:pPr>
            <a:endParaRPr lang="ru-RU" sz="4800" dirty="0" smtClean="0">
              <a:ln w="11430"/>
              <a:gradFill>
                <a:gsLst>
                  <a:gs pos="0">
                    <a:srgbClr val="6161FF">
                      <a:tint val="90000"/>
                      <a:satMod val="120000"/>
                    </a:srgbClr>
                  </a:gs>
                  <a:gs pos="25000">
                    <a:srgbClr val="6161FF">
                      <a:tint val="93000"/>
                      <a:satMod val="120000"/>
                    </a:srgbClr>
                  </a:gs>
                  <a:gs pos="50000">
                    <a:srgbClr val="6161FF">
                      <a:shade val="89000"/>
                      <a:satMod val="110000"/>
                    </a:srgbClr>
                  </a:gs>
                  <a:gs pos="75000">
                    <a:srgbClr val="6161FF">
                      <a:tint val="93000"/>
                      <a:satMod val="120000"/>
                    </a:srgbClr>
                  </a:gs>
                  <a:gs pos="100000">
                    <a:srgbClr val="6161FF">
                      <a:tint val="90000"/>
                      <a:satMod val="120000"/>
                    </a:srgbClr>
                  </a:gs>
                </a:gsLst>
                <a:lin ang="5400000"/>
              </a:gradFill>
              <a:latin typeface="Cambria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8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36363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finity">
  <a:themeElements>
    <a:clrScheme name="Серая">
      <a:dk1>
        <a:sysClr val="windowText" lastClr="363636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nfinity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Infinity">
      <a:fillStyleLst>
        <a:solidFill>
          <a:schemeClr val="phClr">
            <a:shade val="95000"/>
            <a:satMod val="115000"/>
          </a:schemeClr>
        </a:solidFill>
        <a:gradFill rotWithShape="1">
          <a:gsLst>
            <a:gs pos="0">
              <a:schemeClr val="phClr">
                <a:tint val="90000"/>
                <a:alpha val="50000"/>
                <a:satMod val="150000"/>
              </a:schemeClr>
            </a:gs>
            <a:gs pos="35000">
              <a:schemeClr val="phClr">
                <a:tint val="100000"/>
                <a:alpha val="80000"/>
                <a:satMod val="130000"/>
              </a:schemeClr>
            </a:gs>
            <a:gs pos="100000">
              <a:schemeClr val="phClr">
                <a:tint val="100000"/>
                <a:shade val="90000"/>
                <a:alpha val="95000"/>
                <a:satMod val="11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1000"/>
                <a:alpha val="90000"/>
                <a:satMod val="130000"/>
              </a:schemeClr>
            </a:gs>
            <a:gs pos="50000">
              <a:schemeClr val="phClr">
                <a:shade val="93000"/>
                <a:alpha val="70000"/>
                <a:satMod val="130000"/>
              </a:schemeClr>
            </a:gs>
            <a:gs pos="75000">
              <a:schemeClr val="phClr">
                <a:shade val="94000"/>
                <a:alpha val="50000"/>
                <a:satMod val="135000"/>
              </a:schemeClr>
            </a:gs>
            <a:gs pos="100000">
              <a:schemeClr val="phClr">
                <a:shade val="94000"/>
                <a:alpha val="50000"/>
                <a:satMod val="135000"/>
              </a:schemeClr>
            </a:gs>
          </a:gsLst>
          <a:lin ang="0" scaled="0"/>
        </a:gradFill>
      </a:fillStyleLst>
      <a:lnStyleLst>
        <a:ln w="19050" cap="flat" cmpd="sng" algn="ctr">
          <a:solidFill>
            <a:schemeClr val="phClr">
              <a:shade val="95000"/>
            </a:schemeClr>
          </a:solidFill>
          <a:prstDash val="solid"/>
        </a:ln>
        <a:ln w="31750" cap="flat" cmpd="sng" algn="ctr">
          <a:solidFill>
            <a:schemeClr val="phClr">
              <a:shade val="95000"/>
              <a:satMod val="110000"/>
            </a:schemeClr>
          </a:solidFill>
          <a:prstDash val="solid"/>
        </a:ln>
        <a:ln w="57150" cap="flat" cmpd="dbl" algn="ctr">
          <a:solidFill>
            <a:schemeClr val="phClr">
              <a:shade val="95000"/>
              <a:satMod val="130000"/>
            </a:schemeClr>
          </a:solidFill>
          <a:prstDash val="solid"/>
        </a:ln>
      </a:lnStyleLst>
      <a:effectStyleLst>
        <a:effectStyle>
          <a:effectLst>
            <a:outerShdw blurRad="63500" dist="25400" dir="5400000" sx="101000" sy="101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dir="5400000" sx="101000" sy="101000" algn="ctr" rotWithShape="0">
              <a:srgbClr val="000000">
                <a:alpha val="50000"/>
              </a:srgbClr>
            </a:outerShdw>
            <a:reflection blurRad="12700" stA="26000" endPos="15000" dist="19050" dir="5400000" sy="-100000" rotWithShape="0"/>
          </a:effectLst>
        </a:effectStyle>
        <a:effectStyle>
          <a:effectLst>
            <a:innerShdw blurRad="101600" dist="12700">
              <a:srgbClr val="000000">
                <a:alpha val="35000"/>
              </a:srgbClr>
            </a:innerShdw>
            <a:reflection blurRad="12700" stA="26000" endPos="25000" dist="1905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381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250000"/>
              </a:schemeClr>
            </a:gs>
            <a:gs pos="40000">
              <a:schemeClr val="phClr">
                <a:tint val="90000"/>
                <a:shade val="80000"/>
                <a:satMod val="200000"/>
              </a:schemeClr>
            </a:gs>
            <a:gs pos="100000">
              <a:schemeClr val="phClr">
                <a:shade val="20000"/>
                <a:satMod val="17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36363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1430</Words>
  <Application>Microsoft Office PowerPoint</Application>
  <PresentationFormat>Экран (4:3)</PresentationFormat>
  <Paragraphs>170</Paragraphs>
  <Slides>32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Infinity</vt:lpstr>
      <vt:lpstr>Задание 19  Знаки препинания в сложном  предложении с разными  видами связи </vt:lpstr>
      <vt:lpstr>Так выглядит задание в демоверсии</vt:lpstr>
      <vt:lpstr>Презентация PowerPoint</vt:lpstr>
      <vt:lpstr>Презентация PowerPoint</vt:lpstr>
      <vt:lpstr>Предложения с однородными придаточными и знаки препинания в них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SUNNY</cp:lastModifiedBy>
  <cp:revision>14</cp:revision>
  <dcterms:created xsi:type="dcterms:W3CDTF">2014-10-25T03:26:09Z</dcterms:created>
  <dcterms:modified xsi:type="dcterms:W3CDTF">2018-07-08T08:24:08Z</dcterms:modified>
</cp:coreProperties>
</file>