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9BF737-16D9-4C06-85D0-E263A0EFE8EA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82490FD-ACED-489F-8513-2D2A00D8980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332656"/>
            <a:ext cx="7772400" cy="1736725"/>
          </a:xfrm>
        </p:spPr>
        <p:txBody>
          <a:bodyPr/>
          <a:lstStyle/>
          <a:p>
            <a:r>
              <a:rPr lang="ru-RU" sz="4800" dirty="0">
                <a:solidFill>
                  <a:srgbClr val="FFFF00"/>
                </a:solidFill>
              </a:rPr>
              <a:t>Прямая </a:t>
            </a:r>
            <a:r>
              <a:rPr lang="ru-RU" sz="4800" dirty="0" smtClean="0">
                <a:solidFill>
                  <a:srgbClr val="FFFF00"/>
                </a:solidFill>
              </a:rPr>
              <a:t>речь</a:t>
            </a:r>
            <a:r>
              <a:rPr lang="ru-RU" sz="4800" dirty="0">
                <a:solidFill>
                  <a:srgbClr val="FFFF00"/>
                </a:solidFill>
              </a:rPr>
              <a:t>. </a:t>
            </a:r>
            <a:r>
              <a:rPr lang="ru-RU" sz="4800" dirty="0" smtClean="0">
                <a:solidFill>
                  <a:srgbClr val="FFFF00"/>
                </a:solidFill>
              </a:rPr>
              <a:t>Диалог 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3933056"/>
            <a:ext cx="6853237" cy="2592387"/>
          </a:xfrm>
        </p:spPr>
        <p:txBody>
          <a:bodyPr/>
          <a:lstStyle/>
          <a:p>
            <a:pPr algn="r"/>
            <a:r>
              <a:rPr lang="ru-RU" sz="3600" i="1" dirty="0"/>
              <a:t>Язык – хранилище человеческой мысли. Он осуществляет связь времён, поколений…</a:t>
            </a:r>
          </a:p>
        </p:txBody>
      </p:sp>
      <p:pic>
        <p:nvPicPr>
          <p:cNvPr id="11266" name="Picture 2" descr="Group Of Social Media Or Business People Talk Speech Bubble Link Chain Stock Photo 61837573 :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4752528" cy="32581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082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2393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Практика</a:t>
            </a:r>
          </a:p>
        </p:txBody>
      </p:sp>
      <p:sp>
        <p:nvSpPr>
          <p:cNvPr id="942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1557338"/>
            <a:ext cx="8785225" cy="5111750"/>
          </a:xfrm>
        </p:spPr>
        <p:txBody>
          <a:bodyPr/>
          <a:lstStyle/>
          <a:p>
            <a:pPr marL="68580" indent="0" algn="ctr">
              <a:buNone/>
            </a:pPr>
            <a:r>
              <a:rPr lang="ru-RU" sz="3600" b="1" dirty="0">
                <a:solidFill>
                  <a:srgbClr val="FFFF00"/>
                </a:solidFill>
              </a:rPr>
              <a:t>Упражнение №1.</a:t>
            </a:r>
          </a:p>
          <a:p>
            <a:pPr algn="ctr">
              <a:buFont typeface="Wingdings" pitchFamily="2" charset="2"/>
              <a:buNone/>
            </a:pPr>
            <a:r>
              <a:rPr lang="ru-RU" i="1" dirty="0"/>
              <a:t>              </a:t>
            </a:r>
            <a:r>
              <a:rPr lang="ru-RU" sz="3600" b="1" i="1" dirty="0"/>
              <a:t>Вставьте пропущенные знаки препинания в </a:t>
            </a:r>
            <a:r>
              <a:rPr lang="ru-RU" sz="3600" b="1" i="1" dirty="0" smtClean="0"/>
              <a:t>предложениях. </a:t>
            </a:r>
            <a:r>
              <a:rPr lang="ru-RU" sz="3600" b="1" i="1" dirty="0"/>
              <a:t>Составьте схемы </a:t>
            </a:r>
            <a:r>
              <a:rPr lang="ru-RU" sz="3600" b="1" i="1" dirty="0" smtClean="0"/>
              <a:t>предложений 2 </a:t>
            </a:r>
            <a:r>
              <a:rPr lang="ru-RU" sz="3600" b="1" i="1" dirty="0"/>
              <a:t>и </a:t>
            </a:r>
            <a:r>
              <a:rPr lang="ru-RU" sz="3600" b="1" i="1" dirty="0" smtClean="0"/>
              <a:t>4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81547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836613"/>
            <a:ext cx="8569325" cy="5688012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2400" b="1" dirty="0"/>
              <a:t>А   где   мой   товарищ     промолвил   Олег     Скажите      где   конь   мой   ретивый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b="1" dirty="0"/>
              <a:t>Да…    сказал   он   и   резко   повернулся   ко   мне  </a:t>
            </a:r>
            <a:r>
              <a:rPr lang="ru-RU" sz="2400" b="1" dirty="0" smtClean="0"/>
              <a:t>      </a:t>
            </a:r>
            <a:r>
              <a:rPr lang="ru-RU" sz="2400" b="1" dirty="0"/>
              <a:t>посмотрим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b="1" dirty="0" smtClean="0"/>
              <a:t>Что   </a:t>
            </a:r>
            <a:r>
              <a:rPr lang="ru-RU" sz="2400" b="1" dirty="0"/>
              <a:t>же, ты   рад    спрашивала   Наташа     Я   так   теперь   спокойна   счастлива      Очень   рад   </a:t>
            </a:r>
            <a:r>
              <a:rPr lang="ru-RU" sz="2400" b="1" dirty="0" smtClean="0"/>
              <a:t>   отвечал  </a:t>
            </a:r>
            <a:r>
              <a:rPr lang="ru-RU" sz="2400" b="1" dirty="0"/>
              <a:t>Николай     Он   отличный   человек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b="1" dirty="0"/>
              <a:t>Ромашов   насторожился   и   глядя   не   на   </a:t>
            </a:r>
            <a:r>
              <a:rPr lang="ru-RU" sz="2400" b="1" dirty="0" err="1"/>
              <a:t>Петерсона</a:t>
            </a:r>
            <a:r>
              <a:rPr lang="ru-RU" sz="2400" b="1" dirty="0"/>
              <a:t>   а   на   председателя   ответил   грубовато      Да   бывал   но   я   не   понимаю   какое это   отношение   имеет   к   делу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400" b="1" dirty="0" smtClean="0"/>
              <a:t>        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2</a:t>
            </a:r>
            <a:r>
              <a:rPr lang="ru-RU" sz="2400" b="1" dirty="0"/>
              <a:t>. </a:t>
            </a:r>
            <a:r>
              <a:rPr lang="en-US" sz="2400" b="1" dirty="0"/>
              <a:t>[</a:t>
            </a:r>
            <a:r>
              <a:rPr lang="ru-RU" sz="2400" b="1" dirty="0"/>
              <a:t>«П… - а, - п»</a:t>
            </a:r>
            <a:r>
              <a:rPr lang="en-US" sz="2400" b="1" dirty="0"/>
              <a:t>]</a:t>
            </a:r>
            <a:r>
              <a:rPr lang="ru-RU" sz="2400" b="1" dirty="0"/>
              <a:t>.                </a:t>
            </a:r>
            <a:r>
              <a:rPr lang="ru-RU" sz="2400" b="1" dirty="0" smtClean="0"/>
              <a:t>4. </a:t>
            </a:r>
            <a:r>
              <a:rPr lang="en-US" sz="2400" b="1" dirty="0"/>
              <a:t>[</a:t>
            </a:r>
            <a:r>
              <a:rPr lang="ru-RU" sz="2400" b="1" dirty="0"/>
              <a:t>А : «П»</a:t>
            </a:r>
            <a:r>
              <a:rPr lang="en-US" sz="2400" b="1" dirty="0"/>
              <a:t>]</a:t>
            </a:r>
            <a:r>
              <a:rPr lang="ru-RU" sz="2400" b="1" dirty="0"/>
              <a:t>.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600075" y="862013"/>
            <a:ext cx="38735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solidFill>
                  <a:srgbClr val="CC3300"/>
                </a:solidFill>
                <a:latin typeface="Arial Black" pitchFamily="34" charset="0"/>
              </a:rPr>
              <a:t>«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3778250" y="811213"/>
            <a:ext cx="471488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?-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6419850" y="836613"/>
            <a:ext cx="48895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. -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7958138" y="811213"/>
            <a:ext cx="28575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4249738" y="1196975"/>
            <a:ext cx="369888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?</a:t>
            </a: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595313" y="1628775"/>
            <a:ext cx="38735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solidFill>
                  <a:srgbClr val="CC3300"/>
                </a:solidFill>
                <a:latin typeface="Arial Black" pitchFamily="34" charset="0"/>
              </a:rPr>
              <a:t>«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1620838" y="1654175"/>
            <a:ext cx="28575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solidFill>
                  <a:srgbClr val="CC3300"/>
                </a:solidFill>
                <a:latin typeface="Arial Black" pitchFamily="34" charset="0"/>
              </a:rPr>
              <a:t>-</a:t>
            </a:r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7572375" y="1654175"/>
            <a:ext cx="46355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,-</a:t>
            </a:r>
            <a:r>
              <a:rPr lang="ru-RU" dirty="0">
                <a:latin typeface="Arial Black" pitchFamily="34" charset="0"/>
              </a:rPr>
              <a:t> </a:t>
            </a:r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1477963" y="1606550"/>
            <a:ext cx="28575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2474913" y="2029354"/>
            <a:ext cx="59055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» .</a:t>
            </a:r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4434682" y="1149350"/>
            <a:ext cx="504825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»</a:t>
            </a:r>
          </a:p>
        </p:txBody>
      </p:sp>
      <p:sp>
        <p:nvSpPr>
          <p:cNvPr id="95252" name="Rectangle 20"/>
          <p:cNvSpPr>
            <a:spLocks noChangeArrowheads="1"/>
          </p:cNvSpPr>
          <p:nvPr/>
        </p:nvSpPr>
        <p:spPr bwMode="auto">
          <a:xfrm>
            <a:off x="638713" y="248390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«</a:t>
            </a:r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3074988" y="2486554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?-</a:t>
            </a:r>
            <a:r>
              <a:rPr lang="ru-RU" dirty="0"/>
              <a:t> </a:t>
            </a:r>
          </a:p>
        </p:txBody>
      </p:sp>
      <p:sp>
        <p:nvSpPr>
          <p:cNvPr id="95256" name="Rectangle 24"/>
          <p:cNvSpPr>
            <a:spLocks noChangeArrowheads="1"/>
          </p:cNvSpPr>
          <p:nvPr/>
        </p:nvSpPr>
        <p:spPr bwMode="auto">
          <a:xfrm>
            <a:off x="6231467" y="2486554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. -</a:t>
            </a:r>
            <a:r>
              <a:rPr lang="ru-RU" dirty="0"/>
              <a:t> </a:t>
            </a:r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2168526" y="2852936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95258" name="Rectangle 26"/>
          <p:cNvSpPr>
            <a:spLocks noChangeArrowheads="1"/>
          </p:cNvSpPr>
          <p:nvPr/>
        </p:nvSpPr>
        <p:spPr bwMode="auto">
          <a:xfrm>
            <a:off x="3633788" y="2852936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».«</a:t>
            </a:r>
          </a:p>
        </p:txBody>
      </p:sp>
      <p:sp>
        <p:nvSpPr>
          <p:cNvPr id="95259" name="Rectangle 27"/>
          <p:cNvSpPr>
            <a:spLocks noChangeArrowheads="1"/>
          </p:cNvSpPr>
          <p:nvPr/>
        </p:nvSpPr>
        <p:spPr bwMode="auto">
          <a:xfrm>
            <a:off x="5614221" y="2852936"/>
            <a:ext cx="538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, </a:t>
            </a:r>
            <a:r>
              <a:rPr lang="ru-RU" sz="2400" b="1" dirty="0" smtClean="0">
                <a:solidFill>
                  <a:srgbClr val="CC3300"/>
                </a:solidFill>
                <a:latin typeface="Arial Black" pitchFamily="34" charset="0"/>
              </a:rPr>
              <a:t>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5260" name="Rectangle 28"/>
          <p:cNvSpPr>
            <a:spLocks noChangeArrowheads="1"/>
          </p:cNvSpPr>
          <p:nvPr/>
        </p:nvSpPr>
        <p:spPr bwMode="auto">
          <a:xfrm>
            <a:off x="8388424" y="2840997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. -</a:t>
            </a:r>
            <a:r>
              <a:rPr lang="ru-RU" dirty="0"/>
              <a:t> </a:t>
            </a:r>
          </a:p>
        </p:txBody>
      </p:sp>
      <p:sp>
        <p:nvSpPr>
          <p:cNvPr id="95261" name="Rectangle 29"/>
          <p:cNvSpPr>
            <a:spLocks noChangeArrowheads="1"/>
          </p:cNvSpPr>
          <p:nvPr/>
        </p:nvSpPr>
        <p:spPr bwMode="auto">
          <a:xfrm>
            <a:off x="4081463" y="3212976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».</a:t>
            </a:r>
          </a:p>
        </p:txBody>
      </p:sp>
      <p:sp>
        <p:nvSpPr>
          <p:cNvPr id="95262" name="Rectangle 30"/>
          <p:cNvSpPr>
            <a:spLocks noChangeArrowheads="1"/>
          </p:cNvSpPr>
          <p:nvPr/>
        </p:nvSpPr>
        <p:spPr bwMode="auto">
          <a:xfrm>
            <a:off x="4628589" y="3653772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95263" name="Rectangle 31"/>
          <p:cNvSpPr>
            <a:spLocks noChangeArrowheads="1"/>
          </p:cNvSpPr>
          <p:nvPr/>
        </p:nvSpPr>
        <p:spPr bwMode="auto">
          <a:xfrm>
            <a:off x="8232759" y="3653772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95264" name="Rectangle 32"/>
          <p:cNvSpPr>
            <a:spLocks noChangeArrowheads="1"/>
          </p:cNvSpPr>
          <p:nvPr/>
        </p:nvSpPr>
        <p:spPr bwMode="auto">
          <a:xfrm>
            <a:off x="3253846" y="4005064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95265" name="Rectangle 33"/>
          <p:cNvSpPr>
            <a:spLocks noChangeArrowheads="1"/>
          </p:cNvSpPr>
          <p:nvPr/>
        </p:nvSpPr>
        <p:spPr bwMode="auto">
          <a:xfrm>
            <a:off x="6073775" y="4013861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: «</a:t>
            </a:r>
          </a:p>
        </p:txBody>
      </p:sp>
      <p:sp>
        <p:nvSpPr>
          <p:cNvPr id="95266" name="Rectangle 34"/>
          <p:cNvSpPr>
            <a:spLocks noChangeArrowheads="1"/>
          </p:cNvSpPr>
          <p:nvPr/>
        </p:nvSpPr>
        <p:spPr bwMode="auto">
          <a:xfrm>
            <a:off x="7933267" y="4013861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95267" name="Rectangle 35"/>
          <p:cNvSpPr>
            <a:spLocks noChangeArrowheads="1"/>
          </p:cNvSpPr>
          <p:nvPr/>
        </p:nvSpPr>
        <p:spPr bwMode="auto">
          <a:xfrm>
            <a:off x="3014102" y="4365104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95268" name="Rectangle 36"/>
          <p:cNvSpPr>
            <a:spLocks noChangeArrowheads="1"/>
          </p:cNvSpPr>
          <p:nvPr/>
        </p:nvSpPr>
        <p:spPr bwMode="auto">
          <a:xfrm>
            <a:off x="6908800" y="399818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95269" name="Rectangle 37"/>
          <p:cNvSpPr>
            <a:spLocks noChangeArrowheads="1"/>
          </p:cNvSpPr>
          <p:nvPr/>
        </p:nvSpPr>
        <p:spPr bwMode="auto">
          <a:xfrm>
            <a:off x="8284815" y="4451681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C3300"/>
                </a:solidFill>
                <a:latin typeface="Arial Black" pitchFamily="34" charset="0"/>
              </a:rPr>
              <a:t>».</a:t>
            </a:r>
          </a:p>
        </p:txBody>
      </p:sp>
      <p:sp>
        <p:nvSpPr>
          <p:cNvPr id="95270" name="Rectangle 38"/>
          <p:cNvSpPr>
            <a:spLocks noChangeArrowheads="1"/>
          </p:cNvSpPr>
          <p:nvPr/>
        </p:nvSpPr>
        <p:spPr bwMode="auto">
          <a:xfrm>
            <a:off x="1408494" y="5365759"/>
            <a:ext cx="2232025" cy="360362"/>
          </a:xfrm>
          <a:prstGeom prst="rect">
            <a:avLst/>
          </a:prstGeom>
          <a:noFill/>
          <a:ln w="76200" cmpd="tri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71" name="Rectangle 39"/>
          <p:cNvSpPr>
            <a:spLocks noChangeArrowheads="1"/>
          </p:cNvSpPr>
          <p:nvPr/>
        </p:nvSpPr>
        <p:spPr bwMode="auto">
          <a:xfrm>
            <a:off x="4738158" y="5294321"/>
            <a:ext cx="1439863" cy="503238"/>
          </a:xfrm>
          <a:prstGeom prst="rect">
            <a:avLst/>
          </a:prstGeom>
          <a:noFill/>
          <a:ln w="76200" cmpd="tri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64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5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0" decel="1000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800" decel="1000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800" decel="1000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95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95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800" decel="100000"/>
                                        <p:tgtEl>
                                          <p:spTgt spid="95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95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95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800" decel="100000"/>
                                        <p:tgtEl>
                                          <p:spTgt spid="95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95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95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9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800" decel="100000"/>
                                        <p:tgtEl>
                                          <p:spTgt spid="95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0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800" decel="1000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800" decel="100000"/>
                                        <p:tgtEl>
                                          <p:spTgt spid="95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800" decel="100000"/>
                                        <p:tgtEl>
                                          <p:spTgt spid="95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decel="1000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2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800" decel="100000"/>
                                        <p:tgtEl>
                                          <p:spTgt spid="95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800" decel="1000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00" decel="1000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800" decel="1000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800" decel="100000"/>
                                        <p:tgtEl>
                                          <p:spTgt spid="95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800" decel="1000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800" decel="1000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800" decel="1000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800" decel="100000"/>
                                        <p:tgtEl>
                                          <p:spTgt spid="95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800" decel="1000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00" decel="1000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800" decel="1000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5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800" decel="100000"/>
                                        <p:tgtEl>
                                          <p:spTgt spid="95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800" decel="1000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800" decel="1000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800" decel="1000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6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800" decel="100000"/>
                                        <p:tgtEl>
                                          <p:spTgt spid="95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800" decel="100000" fill="hold"/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800" decel="100000" fill="hold"/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800" decel="100000" fill="hold"/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7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 tmFilter="0,0; .5, 1; 1, 1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7450"/>
                            </p:stCondLst>
                            <p:childTnLst>
                              <p:par>
                                <p:cTn id="28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 tmFilter="0,0; .5, 1; 1, 1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9100"/>
                            </p:stCondLst>
                            <p:childTnLst>
                              <p:par>
                                <p:cTn id="28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  <p:bldP spid="95237" grpId="0" animBg="1"/>
      <p:bldP spid="95238" grpId="0" animBg="1"/>
      <p:bldP spid="95239" grpId="0" animBg="1"/>
      <p:bldP spid="95240" grpId="0" animBg="1"/>
      <p:bldP spid="95241" grpId="0" animBg="1"/>
      <p:bldP spid="95242" grpId="0" animBg="1"/>
      <p:bldP spid="95243" grpId="0" animBg="1"/>
      <p:bldP spid="95244" grpId="0" animBg="1"/>
      <p:bldP spid="95245" grpId="0" animBg="1"/>
      <p:bldP spid="95246" grpId="0" animBg="1"/>
      <p:bldP spid="95252" grpId="0"/>
      <p:bldP spid="95253" grpId="0"/>
      <p:bldP spid="95256" grpId="0"/>
      <p:bldP spid="95257" grpId="0"/>
      <p:bldP spid="95258" grpId="0"/>
      <p:bldP spid="95259" grpId="0"/>
      <p:bldP spid="95260" grpId="0"/>
      <p:bldP spid="95261" grpId="0"/>
      <p:bldP spid="95262" grpId="0"/>
      <p:bldP spid="95263" grpId="0"/>
      <p:bldP spid="95264" grpId="0"/>
      <p:bldP spid="95265" grpId="0"/>
      <p:bldP spid="95266" grpId="0"/>
      <p:bldP spid="95267" grpId="0"/>
      <p:bldP spid="95268" grpId="0"/>
      <p:bldP spid="95269" grpId="0"/>
      <p:bldP spid="95270" grpId="0" animBg="1"/>
      <p:bldP spid="952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576" y="260648"/>
            <a:ext cx="7772400" cy="9144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+mn-lt"/>
              </a:rPr>
              <a:t>Предложения с чужой речью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71600" y="1196752"/>
            <a:ext cx="7632848" cy="216024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2800" b="1" dirty="0"/>
              <a:t>Чужая речь</a:t>
            </a:r>
            <a:r>
              <a:rPr lang="ru-RU" sz="2800" dirty="0"/>
              <a:t> </a:t>
            </a:r>
            <a:r>
              <a:rPr lang="ru-RU" sz="2800" i="1" dirty="0"/>
              <a:t>– это высказывание другого лица, включённое в авторское повествование. </a:t>
            </a:r>
            <a:endParaRPr lang="ru-RU" sz="2800" i="1" dirty="0" smtClean="0"/>
          </a:p>
          <a:p>
            <a:pPr marL="68580" indent="0" algn="just">
              <a:buNone/>
            </a:pPr>
            <a:r>
              <a:rPr lang="ru-RU" sz="2800" i="1" dirty="0" smtClean="0"/>
              <a:t>Слова</a:t>
            </a:r>
            <a:r>
              <a:rPr lang="ru-RU" sz="2800" i="1" dirty="0"/>
              <a:t>, вводящие чужую речь, называются словами автора.</a:t>
            </a: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73016"/>
            <a:ext cx="2790056" cy="2679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5413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536" y="260648"/>
            <a:ext cx="8713787" cy="145573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Способы передачи чужой речи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412875"/>
            <a:ext cx="8964613" cy="5184775"/>
          </a:xfrm>
        </p:spPr>
        <p:txBody>
          <a:bodyPr/>
          <a:lstStyle/>
          <a:p>
            <a:pPr algn="ctr"/>
            <a:endParaRPr lang="ru-RU" sz="2800" u="sng" dirty="0"/>
          </a:p>
          <a:p>
            <a:pPr marL="68580" indent="0" algn="ctr">
              <a:buNone/>
            </a:pPr>
            <a:r>
              <a:rPr lang="ru-RU" b="1" dirty="0"/>
              <a:t>Для передачи чужой речи существуют </a:t>
            </a:r>
            <a:endParaRPr lang="ru-RU" b="1" dirty="0" smtClean="0"/>
          </a:p>
          <a:p>
            <a:pPr marL="68580" indent="0" algn="ctr">
              <a:buNone/>
            </a:pPr>
            <a:r>
              <a:rPr lang="ru-RU" b="1" dirty="0" smtClean="0"/>
              <a:t>следующие способы: </a:t>
            </a:r>
            <a:endParaRPr lang="ru-RU" b="1" dirty="0"/>
          </a:p>
          <a:p>
            <a:pPr>
              <a:buFont typeface="Wingdings" pitchFamily="2" charset="2"/>
              <a:buNone/>
            </a:pPr>
            <a:endParaRPr lang="ru-RU" b="1" dirty="0"/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Прямая    </a:t>
            </a:r>
            <a:r>
              <a:rPr lang="ru-RU" dirty="0">
                <a:solidFill>
                  <a:srgbClr val="FFFF00"/>
                </a:solidFill>
              </a:rPr>
              <a:t>речь </a:t>
            </a:r>
            <a:r>
              <a:rPr lang="ru-RU" dirty="0" smtClean="0">
                <a:solidFill>
                  <a:srgbClr val="FFFF00"/>
                </a:solidFill>
              </a:rPr>
              <a:t>                 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Цитаты       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Косвенная речь </a:t>
            </a:r>
            <a:endParaRPr lang="ru-RU" dirty="0">
              <a:solidFill>
                <a:srgbClr val="FFFF00"/>
              </a:solidFill>
            </a:endParaRP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Диалог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       </a:t>
            </a:r>
            <a:endParaRPr lang="ru-RU" sz="2800" dirty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None/>
            </a:pPr>
            <a:endParaRPr lang="ru-RU" sz="2800" dirty="0"/>
          </a:p>
          <a:p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289160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576" y="260648"/>
            <a:ext cx="8136904" cy="9144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Предложения с </a:t>
            </a:r>
            <a:r>
              <a:rPr lang="ru-RU" i="1" dirty="0">
                <a:solidFill>
                  <a:srgbClr val="FFFF00"/>
                </a:solidFill>
              </a:rPr>
              <a:t>ПРЯМОЙ </a:t>
            </a:r>
            <a:r>
              <a:rPr lang="ru-RU" i="1" dirty="0" smtClean="0">
                <a:solidFill>
                  <a:srgbClr val="FFFF00"/>
                </a:solidFill>
              </a:rPr>
              <a:t>РЕЧЬЮ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3568" y="1412776"/>
            <a:ext cx="8280920" cy="259228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200" b="1" dirty="0"/>
              <a:t>Прямая речь</a:t>
            </a:r>
            <a:r>
              <a:rPr lang="ru-RU" sz="3200" dirty="0"/>
              <a:t> </a:t>
            </a:r>
            <a:r>
              <a:rPr lang="ru-RU" sz="3200" i="1" dirty="0"/>
              <a:t>– это передача чужой речи, сохраняющая её содержание и форму. С помощью прямой речи создаётся впечатление подобия точности воспроизведения чужой речи.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149080"/>
            <a:ext cx="2353444" cy="23495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34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Знаки препинания в предложениях с прямой речью</a:t>
            </a:r>
          </a:p>
        </p:txBody>
      </p:sp>
      <p:sp>
        <p:nvSpPr>
          <p:cNvPr id="74761" name="Rectangle 9"/>
          <p:cNvSpPr>
            <a:spLocks noGrp="1" noRot="1" noChangeArrowheads="1"/>
          </p:cNvSpPr>
          <p:nvPr>
            <p:ph sz="half" idx="1"/>
          </p:nvPr>
        </p:nvSpPr>
        <p:spPr>
          <a:xfrm>
            <a:off x="323850" y="1916113"/>
            <a:ext cx="3743325" cy="4681537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Прямая речь </a:t>
            </a:r>
            <a:r>
              <a:rPr lang="ru-RU" sz="2400" b="1" dirty="0">
                <a:solidFill>
                  <a:srgbClr val="FFFF00"/>
                </a:solidFill>
              </a:rPr>
              <a:t>ПЕРЕД </a:t>
            </a:r>
            <a:r>
              <a:rPr lang="ru-RU" sz="2400" b="1" dirty="0"/>
              <a:t>словами автора:</a:t>
            </a:r>
          </a:p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endParaRPr lang="ru-RU" sz="24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/>
              <a:t>1. </a:t>
            </a:r>
            <a:r>
              <a:rPr lang="en-US" sz="3600" b="1" dirty="0"/>
              <a:t>[</a:t>
            </a:r>
            <a:r>
              <a:rPr lang="ru-RU" sz="3600" b="1" dirty="0"/>
              <a:t>«         », - а.</a:t>
            </a:r>
            <a:r>
              <a:rPr lang="en-US" sz="3600" b="1" dirty="0"/>
              <a:t>]</a:t>
            </a:r>
            <a:endParaRPr lang="ru-RU" sz="36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36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20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/>
              <a:t>2. </a:t>
            </a:r>
            <a:r>
              <a:rPr lang="en-US" sz="3600" b="1" dirty="0"/>
              <a:t>[</a:t>
            </a:r>
            <a:r>
              <a:rPr lang="ru-RU" sz="3600" b="1" dirty="0"/>
              <a:t>«         » - а.</a:t>
            </a:r>
            <a:r>
              <a:rPr lang="en-US" sz="3600" b="1" dirty="0"/>
              <a:t>]</a:t>
            </a:r>
            <a:endParaRPr lang="ru-RU" sz="3600" b="1" dirty="0"/>
          </a:p>
          <a:p>
            <a:pPr marL="533400" indent="-533400">
              <a:lnSpc>
                <a:spcPct val="80000"/>
              </a:lnSpc>
            </a:pPr>
            <a:endParaRPr lang="ru-RU" sz="36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20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/>
              <a:t>3. </a:t>
            </a:r>
            <a:r>
              <a:rPr lang="en-US" sz="3600" b="1" dirty="0"/>
              <a:t>[</a:t>
            </a:r>
            <a:r>
              <a:rPr lang="ru-RU" sz="3600" b="1" dirty="0"/>
              <a:t>«         » - а.</a:t>
            </a:r>
            <a:r>
              <a:rPr lang="en-US" sz="3600" b="1" dirty="0"/>
              <a:t>]</a:t>
            </a:r>
            <a:endParaRPr lang="ru-RU" sz="3600" b="1" dirty="0"/>
          </a:p>
        </p:txBody>
      </p:sp>
      <p:sp>
        <p:nvSpPr>
          <p:cNvPr id="74762" name="Rectangle 10"/>
          <p:cNvSpPr>
            <a:spLocks noGrp="1" noRot="1" noChangeArrowheads="1"/>
          </p:cNvSpPr>
          <p:nvPr>
            <p:ph sz="half" idx="2"/>
          </p:nvPr>
        </p:nvSpPr>
        <p:spPr>
          <a:xfrm>
            <a:off x="4211960" y="2001836"/>
            <a:ext cx="4608512" cy="4581525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FFFF00"/>
                </a:solidFill>
              </a:rPr>
              <a:t>ПРИМЕРЫ:</a:t>
            </a:r>
            <a:endParaRPr lang="en-US" b="1" dirty="0">
              <a:solidFill>
                <a:srgbClr val="FFFF00"/>
              </a:solidFill>
            </a:endParaRPr>
          </a:p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 i="1" dirty="0"/>
              <a:t>«Спасибо, что всё это рассказала», - глухим голосом сказал Олег.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4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 i="1" dirty="0"/>
              <a:t>«Интересно, что будут читать мои правнуки?» - писал Лев Толстой.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4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 i="1" dirty="0"/>
              <a:t>«Ой, да тут глубоко!» - со смехом сказала она.</a:t>
            </a: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1259633" y="2885017"/>
            <a:ext cx="792090" cy="650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3600" b="1"/>
              <a:t>П</a:t>
            </a: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1259633" y="4292599"/>
            <a:ext cx="792088" cy="650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 smtClean="0"/>
              <a:t>П ?</a:t>
            </a:r>
            <a:endParaRPr lang="ru-RU" sz="3600" b="1" dirty="0"/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1259632" y="5706534"/>
            <a:ext cx="792090" cy="650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3600" b="1"/>
              <a:t>П!</a:t>
            </a:r>
          </a:p>
        </p:txBody>
      </p:sp>
    </p:spTree>
    <p:extLst>
      <p:ext uri="{BB962C8B-B14F-4D97-AF65-F5344CB8AC3E}">
        <p14:creationId xmlns:p14="http://schemas.microsoft.com/office/powerpoint/2010/main" val="233047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7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4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4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4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61" grpId="0" build="p"/>
      <p:bldP spid="74762" grpId="0" build="p"/>
      <p:bldP spid="74763" grpId="0" animBg="1"/>
      <p:bldP spid="74764" grpId="0" animBg="1"/>
      <p:bldP spid="747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116632"/>
            <a:ext cx="8385175" cy="1431925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FFFF00"/>
                </a:solidFill>
              </a:rPr>
              <a:t>Знаки препинания в предложениях с прямой речью</a:t>
            </a:r>
          </a:p>
        </p:txBody>
      </p:sp>
      <p:sp>
        <p:nvSpPr>
          <p:cNvPr id="79876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179388" y="1916113"/>
            <a:ext cx="4464050" cy="4692650"/>
          </a:xfrm>
        </p:spPr>
        <p:txBody>
          <a:bodyPr>
            <a:normAutofit lnSpcReduction="10000"/>
          </a:bodyPr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Прямая речь </a:t>
            </a:r>
            <a:r>
              <a:rPr lang="ru-RU" sz="2400" b="1" dirty="0">
                <a:solidFill>
                  <a:srgbClr val="FFFF00"/>
                </a:solidFill>
              </a:rPr>
              <a:t>ПОСЛЕ </a:t>
            </a:r>
            <a:r>
              <a:rPr lang="ru-RU" sz="2400" b="1" dirty="0"/>
              <a:t>словами автора: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20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/>
              <a:t>1. А : «         ».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20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20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sz="20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/>
              <a:t>2. А : «         ».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36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36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/>
              <a:t>3. А : «         ».</a:t>
            </a:r>
            <a:endParaRPr lang="ru-RU" sz="2400" dirty="0"/>
          </a:p>
        </p:txBody>
      </p:sp>
      <p:sp>
        <p:nvSpPr>
          <p:cNvPr id="79877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4283968" y="1844824"/>
            <a:ext cx="4751387" cy="4837113"/>
          </a:xfrm>
        </p:spPr>
        <p:txBody>
          <a:bodyPr>
            <a:normAutofit lnSpcReduction="10000"/>
          </a:bodyPr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FFFF00"/>
                </a:solidFill>
              </a:rPr>
              <a:t>ПРИМЕРЫ</a:t>
            </a:r>
            <a:endParaRPr lang="en-US" b="1" dirty="0">
              <a:solidFill>
                <a:srgbClr val="FFFF00"/>
              </a:solidFill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ru-RU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 i="1" dirty="0"/>
              <a:t>Тут Мишка говорит : «Не надо спорить. Сейчас я попробую».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4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 i="1" dirty="0"/>
              <a:t>Алёнка говорит : «Спорим, не подойдёт?»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4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b="1" i="1" dirty="0"/>
              <a:t>Мишка кричит : «Здорово получается!»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547664" y="2648099"/>
            <a:ext cx="792088" cy="650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3600" b="1"/>
              <a:t>П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579413" y="5445224"/>
            <a:ext cx="760339" cy="650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3600" b="1"/>
              <a:t>П!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1579413" y="3974570"/>
            <a:ext cx="760340" cy="650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3600" b="1"/>
              <a:t>П?</a:t>
            </a:r>
          </a:p>
        </p:txBody>
      </p:sp>
    </p:spTree>
    <p:extLst>
      <p:ext uri="{BB962C8B-B14F-4D97-AF65-F5344CB8AC3E}">
        <p14:creationId xmlns:p14="http://schemas.microsoft.com/office/powerpoint/2010/main" val="143776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8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98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98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6" grpId="0" build="p"/>
      <p:bldP spid="79877" grpId="0" build="p"/>
      <p:bldP spid="79878" grpId="0" animBg="1"/>
      <p:bldP spid="79879" grpId="0" animBg="1"/>
      <p:bldP spid="798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FF00"/>
                </a:solidFill>
              </a:rPr>
              <a:t>Знаки препинания в предложениях с прямой речью</a:t>
            </a:r>
          </a:p>
        </p:txBody>
      </p:sp>
      <p:sp>
        <p:nvSpPr>
          <p:cNvPr id="81924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107950" y="1916113"/>
            <a:ext cx="4535488" cy="4767262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Прямая речь </a:t>
            </a:r>
            <a:r>
              <a:rPr lang="ru-RU" sz="2400" b="1">
                <a:solidFill>
                  <a:srgbClr val="FFFF00"/>
                </a:solidFill>
              </a:rPr>
              <a:t>РАЗРЫВАЕТСЯ</a:t>
            </a:r>
            <a:r>
              <a:rPr lang="ru-RU" sz="2400" b="1"/>
              <a:t> словами автора: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>
                <a:latin typeface="Arial Black" pitchFamily="34" charset="0"/>
              </a:rPr>
              <a:t>1. «</a:t>
            </a:r>
            <a:r>
              <a:rPr lang="en-US" sz="3200" b="1">
                <a:latin typeface="Arial Black" pitchFamily="34" charset="0"/>
              </a:rPr>
              <a:t>[</a:t>
            </a:r>
            <a:r>
              <a:rPr lang="ru-RU" sz="3200" b="1">
                <a:latin typeface="Arial Black" pitchFamily="34" charset="0"/>
              </a:rPr>
              <a:t> П, - а, - п? </a:t>
            </a:r>
            <a:r>
              <a:rPr lang="en-US" sz="3200" b="1">
                <a:latin typeface="Arial Black" pitchFamily="34" charset="0"/>
              </a:rPr>
              <a:t>]</a:t>
            </a:r>
            <a:r>
              <a:rPr lang="ru-RU" sz="3200" b="1">
                <a:latin typeface="Arial Black" pitchFamily="34" charset="0"/>
              </a:rPr>
              <a:t>»</a:t>
            </a:r>
          </a:p>
          <a:p>
            <a:pPr marL="533400" indent="-533400">
              <a:lnSpc>
                <a:spcPct val="80000"/>
              </a:lnSpc>
            </a:pPr>
            <a:endParaRPr lang="ru-RU" sz="3200" b="1">
              <a:latin typeface="Arial Black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>
                <a:latin typeface="Arial Black" pitchFamily="34" charset="0"/>
              </a:rPr>
              <a:t>2. «</a:t>
            </a:r>
            <a:r>
              <a:rPr lang="en-US" sz="3200" b="1">
                <a:latin typeface="Arial Black" pitchFamily="34" charset="0"/>
              </a:rPr>
              <a:t>[</a:t>
            </a:r>
            <a:r>
              <a:rPr lang="ru-RU" sz="3200" b="1">
                <a:latin typeface="Arial Black" pitchFamily="34" charset="0"/>
              </a:rPr>
              <a:t> П, - а. – П </a:t>
            </a:r>
            <a:r>
              <a:rPr lang="en-US" sz="3200" b="1">
                <a:latin typeface="Arial Black" pitchFamily="34" charset="0"/>
              </a:rPr>
              <a:t>]</a:t>
            </a:r>
            <a:r>
              <a:rPr lang="ru-RU" sz="3200" b="1">
                <a:latin typeface="Arial Black" pitchFamily="34" charset="0"/>
              </a:rPr>
              <a:t>».</a:t>
            </a:r>
          </a:p>
          <a:p>
            <a:pPr marL="533400" indent="-533400">
              <a:lnSpc>
                <a:spcPct val="80000"/>
              </a:lnSpc>
            </a:pPr>
            <a:endParaRPr lang="ru-RU" sz="3200" b="1">
              <a:latin typeface="Arial Black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>
                <a:latin typeface="Arial Black" pitchFamily="34" charset="0"/>
              </a:rPr>
              <a:t>3. «</a:t>
            </a:r>
            <a:r>
              <a:rPr lang="en-US" sz="3200" b="1">
                <a:latin typeface="Arial Black" pitchFamily="34" charset="0"/>
              </a:rPr>
              <a:t>[</a:t>
            </a:r>
            <a:r>
              <a:rPr lang="ru-RU" sz="3200" b="1">
                <a:latin typeface="Arial Black" pitchFamily="34" charset="0"/>
              </a:rPr>
              <a:t> П? – а. – П! </a:t>
            </a:r>
            <a:r>
              <a:rPr lang="en-US" sz="3200" b="1">
                <a:latin typeface="Arial Black" pitchFamily="34" charset="0"/>
              </a:rPr>
              <a:t>]</a:t>
            </a:r>
            <a:r>
              <a:rPr lang="ru-RU" sz="3200" b="1">
                <a:latin typeface="Arial Black" pitchFamily="34" charset="0"/>
              </a:rPr>
              <a:t>»</a:t>
            </a:r>
          </a:p>
          <a:p>
            <a:pPr marL="533400" indent="-533400">
              <a:lnSpc>
                <a:spcPct val="80000"/>
              </a:lnSpc>
            </a:pPr>
            <a:endParaRPr lang="ru-RU" sz="3200" b="1">
              <a:latin typeface="Arial Black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>
                <a:latin typeface="Arial Black" pitchFamily="34" charset="0"/>
              </a:rPr>
              <a:t>4. «</a:t>
            </a:r>
            <a:r>
              <a:rPr lang="en-US" sz="3200" b="1">
                <a:latin typeface="Arial Black" pitchFamily="34" charset="0"/>
              </a:rPr>
              <a:t>[</a:t>
            </a:r>
            <a:r>
              <a:rPr lang="ru-RU" sz="3200" b="1">
                <a:latin typeface="Arial Black" pitchFamily="34" charset="0"/>
              </a:rPr>
              <a:t> П! – а. – П </a:t>
            </a:r>
            <a:r>
              <a:rPr lang="en-US" sz="3200" b="1">
                <a:latin typeface="Arial Black" pitchFamily="34" charset="0"/>
              </a:rPr>
              <a:t>]</a:t>
            </a:r>
            <a:r>
              <a:rPr lang="ru-RU" sz="3200" b="1">
                <a:latin typeface="Arial Black" pitchFamily="34" charset="0"/>
              </a:rPr>
              <a:t>».</a:t>
            </a:r>
          </a:p>
        </p:txBody>
      </p:sp>
      <p:sp>
        <p:nvSpPr>
          <p:cNvPr id="81925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4644008" y="1772816"/>
            <a:ext cx="4392612" cy="4764088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FFFF00"/>
                </a:solidFill>
              </a:rPr>
              <a:t>ПРИМЕРЫ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18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i="1" dirty="0"/>
              <a:t>«Послушайте, товарищ Ложкин, - возмутился я, - вы где-нибудь учились?»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i="1" dirty="0"/>
              <a:t>«Гуси летят, - с удовольствием говорит Ростовцев. – Сейчас целый косяк видел».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i="1" dirty="0"/>
              <a:t>«Что вы говорите? – воскликнула Марья. – Как это странно!»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b="1" i="1" dirty="0"/>
              <a:t>«Здравствуйте, товарищи! – крикнул он им. – Здорово».</a:t>
            </a:r>
          </a:p>
        </p:txBody>
      </p:sp>
    </p:spTree>
    <p:extLst>
      <p:ext uri="{BB962C8B-B14F-4D97-AF65-F5344CB8AC3E}">
        <p14:creationId xmlns:p14="http://schemas.microsoft.com/office/powerpoint/2010/main" val="293788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4" grpId="0" build="p"/>
      <p:bldP spid="8192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62950" cy="808038"/>
          </a:xfrm>
        </p:spPr>
        <p:txBody>
          <a:bodyPr/>
          <a:lstStyle/>
          <a:p>
            <a:pPr algn="ctr"/>
            <a:r>
              <a:rPr lang="ru-RU"/>
              <a:t>Диалог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1102" y="1268760"/>
            <a:ext cx="8594725" cy="5184775"/>
          </a:xfrm>
        </p:spPr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</a:rPr>
              <a:t>Диалог</a:t>
            </a:r>
            <a:r>
              <a:rPr lang="ru-RU" sz="3600" dirty="0"/>
              <a:t> </a:t>
            </a:r>
            <a:r>
              <a:rPr lang="ru-RU" i="1" dirty="0"/>
              <a:t>– </a:t>
            </a:r>
            <a:r>
              <a:rPr lang="ru-RU" b="1" dirty="0"/>
              <a:t>это разговор двух, реже нескольких лиц</a:t>
            </a:r>
            <a:r>
              <a:rPr lang="ru-RU" i="1" dirty="0"/>
              <a:t> (диалог – от греч. «</a:t>
            </a:r>
            <a:r>
              <a:rPr lang="ru-RU" i="1" dirty="0" err="1"/>
              <a:t>диалогос</a:t>
            </a:r>
            <a:r>
              <a:rPr lang="ru-RU" i="1" dirty="0"/>
              <a:t>» - разговор, беседа).</a:t>
            </a:r>
          </a:p>
          <a:p>
            <a:pPr>
              <a:buFont typeface="Wingdings" pitchFamily="2" charset="2"/>
              <a:buNone/>
            </a:pPr>
            <a:r>
              <a:rPr lang="ru-RU" i="1" dirty="0"/>
              <a:t>              Диалог состоит из </a:t>
            </a:r>
            <a:r>
              <a:rPr lang="ru-RU" dirty="0">
                <a:solidFill>
                  <a:srgbClr val="FFFF00"/>
                </a:solidFill>
              </a:rPr>
              <a:t>реплик</a:t>
            </a:r>
            <a:r>
              <a:rPr lang="ru-RU" dirty="0"/>
              <a:t>. </a:t>
            </a:r>
          </a:p>
          <a:p>
            <a:r>
              <a:rPr lang="ru-RU" sz="3600" b="1" dirty="0">
                <a:solidFill>
                  <a:srgbClr val="FFFF00"/>
                </a:solidFill>
              </a:rPr>
              <a:t>Реплика</a:t>
            </a:r>
            <a:r>
              <a:rPr lang="ru-RU" sz="3600" b="1" dirty="0"/>
              <a:t> </a:t>
            </a:r>
            <a:r>
              <a:rPr lang="ru-RU" i="1" dirty="0"/>
              <a:t>– </a:t>
            </a:r>
            <a:r>
              <a:rPr lang="ru-RU" b="1" dirty="0"/>
              <a:t>это слова, обращённые к собеседнику.</a:t>
            </a:r>
          </a:p>
          <a:p>
            <a:pPr>
              <a:buFont typeface="Wingdings" pitchFamily="2" charset="2"/>
              <a:buNone/>
            </a:pPr>
            <a:r>
              <a:rPr lang="ru-RU" i="1" dirty="0"/>
              <a:t>              На письме реплики разных лиц обычно даются с новой строки. Перед каждой репликой ставится </a:t>
            </a:r>
            <a:r>
              <a:rPr lang="ru-RU" i="1" u="sng" dirty="0">
                <a:solidFill>
                  <a:srgbClr val="FFFF00"/>
                </a:solidFill>
              </a:rPr>
              <a:t>тире</a:t>
            </a:r>
            <a:r>
              <a:rPr lang="ru-RU" i="1" dirty="0"/>
              <a:t>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37763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218488" cy="88106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Пример диалога</a:t>
            </a:r>
          </a:p>
        </p:txBody>
      </p:sp>
      <p:sp>
        <p:nvSpPr>
          <p:cNvPr id="84998" name="Rectangle 6"/>
          <p:cNvSpPr>
            <a:spLocks noGrp="1" noRot="1" noChangeArrowheads="1"/>
          </p:cNvSpPr>
          <p:nvPr>
            <p:ph idx="1"/>
          </p:nvPr>
        </p:nvSpPr>
        <p:spPr>
          <a:xfrm>
            <a:off x="535376" y="1196752"/>
            <a:ext cx="8594725" cy="5327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         </a:t>
            </a:r>
            <a:r>
              <a:rPr lang="ru-RU" b="1" dirty="0">
                <a:latin typeface="Book Antiqua" pitchFamily="18" charset="0"/>
              </a:rPr>
              <a:t>У меня зазвонил телефон.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CC3300"/>
                </a:solidFill>
                <a:latin typeface="Book Antiqua" pitchFamily="18" charset="0"/>
              </a:rPr>
              <a:t> -</a:t>
            </a:r>
            <a:r>
              <a:rPr lang="ru-RU" b="1" dirty="0">
                <a:latin typeface="Book Antiqua" pitchFamily="18" charset="0"/>
              </a:rPr>
              <a:t> Кто говорит?</a:t>
            </a:r>
          </a:p>
          <a:p>
            <a:pPr>
              <a:buFontTx/>
              <a:buNone/>
            </a:pPr>
            <a:r>
              <a:rPr lang="ru-RU" b="1" dirty="0">
                <a:latin typeface="Book Antiqua" pitchFamily="18" charset="0"/>
              </a:rPr>
              <a:t> </a:t>
            </a:r>
            <a:r>
              <a:rPr lang="ru-RU" b="1" dirty="0">
                <a:solidFill>
                  <a:srgbClr val="CC3300"/>
                </a:solidFill>
                <a:latin typeface="Book Antiqua" pitchFamily="18" charset="0"/>
              </a:rPr>
              <a:t>- </a:t>
            </a:r>
            <a:r>
              <a:rPr lang="ru-RU" b="1" dirty="0">
                <a:latin typeface="Book Antiqua" pitchFamily="18" charset="0"/>
              </a:rPr>
              <a:t>Слон.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CC3300"/>
                </a:solidFill>
                <a:latin typeface="Book Antiqua" pitchFamily="18" charset="0"/>
              </a:rPr>
              <a:t> -</a:t>
            </a:r>
            <a:r>
              <a:rPr lang="ru-RU" b="1" dirty="0">
                <a:latin typeface="Book Antiqua" pitchFamily="18" charset="0"/>
              </a:rPr>
              <a:t> Откуда?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CC3300"/>
                </a:solidFill>
                <a:latin typeface="Book Antiqua" pitchFamily="18" charset="0"/>
              </a:rPr>
              <a:t> -</a:t>
            </a:r>
            <a:r>
              <a:rPr lang="ru-RU" b="1" dirty="0">
                <a:latin typeface="Book Antiqua" pitchFamily="18" charset="0"/>
              </a:rPr>
              <a:t> От верблюда.</a:t>
            </a:r>
          </a:p>
          <a:p>
            <a:pPr>
              <a:buFontTx/>
              <a:buNone/>
            </a:pPr>
            <a:r>
              <a:rPr lang="ru-RU" b="1" dirty="0">
                <a:latin typeface="Book Antiqua" pitchFamily="18" charset="0"/>
              </a:rPr>
              <a:t> </a:t>
            </a:r>
            <a:r>
              <a:rPr lang="ru-RU" b="1" dirty="0">
                <a:solidFill>
                  <a:srgbClr val="CC3300"/>
                </a:solidFill>
                <a:latin typeface="Book Antiqua" pitchFamily="18" charset="0"/>
              </a:rPr>
              <a:t>-</a:t>
            </a:r>
            <a:r>
              <a:rPr lang="ru-RU" b="1" dirty="0">
                <a:latin typeface="Book Antiqua" pitchFamily="18" charset="0"/>
              </a:rPr>
              <a:t> Что вам надо?</a:t>
            </a:r>
          </a:p>
          <a:p>
            <a:pPr>
              <a:buFontTx/>
              <a:buNone/>
            </a:pPr>
            <a:r>
              <a:rPr lang="ru-RU" b="1" dirty="0">
                <a:latin typeface="Book Antiqua" pitchFamily="18" charset="0"/>
              </a:rPr>
              <a:t> </a:t>
            </a:r>
            <a:r>
              <a:rPr lang="ru-RU" b="1" dirty="0">
                <a:solidFill>
                  <a:srgbClr val="CC3300"/>
                </a:solidFill>
                <a:latin typeface="Book Antiqua" pitchFamily="18" charset="0"/>
              </a:rPr>
              <a:t>-</a:t>
            </a:r>
            <a:r>
              <a:rPr lang="ru-RU" b="1" dirty="0">
                <a:latin typeface="Book Antiqua" pitchFamily="18" charset="0"/>
              </a:rPr>
              <a:t> Шоколада.</a:t>
            </a:r>
          </a:p>
          <a:p>
            <a:pPr>
              <a:buFontTx/>
              <a:buNone/>
            </a:pPr>
            <a:r>
              <a:rPr lang="ru-RU" b="1" dirty="0">
                <a:latin typeface="Book Antiqua" pitchFamily="18" charset="0"/>
              </a:rPr>
              <a:t> </a:t>
            </a:r>
            <a:r>
              <a:rPr lang="ru-RU" b="1" dirty="0">
                <a:solidFill>
                  <a:srgbClr val="CC3300"/>
                </a:solidFill>
                <a:latin typeface="Book Antiqua" pitchFamily="18" charset="0"/>
              </a:rPr>
              <a:t>-</a:t>
            </a:r>
            <a:r>
              <a:rPr lang="ru-RU" b="1" dirty="0">
                <a:latin typeface="Book Antiqua" pitchFamily="18" charset="0"/>
              </a:rPr>
              <a:t> Для кого?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CC3300"/>
                </a:solidFill>
                <a:latin typeface="Book Antiqua" pitchFamily="18" charset="0"/>
              </a:rPr>
              <a:t> -</a:t>
            </a:r>
            <a:r>
              <a:rPr lang="ru-RU" b="1" dirty="0">
                <a:latin typeface="Book Antiqua" pitchFamily="18" charset="0"/>
              </a:rPr>
              <a:t> Для сына моего.</a:t>
            </a:r>
          </a:p>
        </p:txBody>
      </p:sp>
    </p:spTree>
    <p:extLst>
      <p:ext uri="{BB962C8B-B14F-4D97-AF65-F5344CB8AC3E}">
        <p14:creationId xmlns:p14="http://schemas.microsoft.com/office/powerpoint/2010/main" val="375706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49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49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620</Words>
  <Application>Microsoft Office PowerPoint</Application>
  <PresentationFormat>Экран (4:3)</PresentationFormat>
  <Paragraphs>129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Метро</vt:lpstr>
      <vt:lpstr>1_Метро</vt:lpstr>
      <vt:lpstr>Прямая речь. Диалог </vt:lpstr>
      <vt:lpstr>Предложения с чужой речью</vt:lpstr>
      <vt:lpstr>Способы передачи чужой речи</vt:lpstr>
      <vt:lpstr>Предложения с ПРЯМОЙ РЕЧЬЮ</vt:lpstr>
      <vt:lpstr>Знаки препинания в предложениях с прямой речью</vt:lpstr>
      <vt:lpstr>Знаки препинания в предложениях с прямой речью</vt:lpstr>
      <vt:lpstr>Знаки препинания в предложениях с прямой речью</vt:lpstr>
      <vt:lpstr>Диалог</vt:lpstr>
      <vt:lpstr>Пример диалога</vt:lpstr>
      <vt:lpstr>Практика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речь. Диалог </dc:title>
  <dc:creator>OLEG</dc:creator>
  <cp:lastModifiedBy>OLEG</cp:lastModifiedBy>
  <cp:revision>5</cp:revision>
  <dcterms:created xsi:type="dcterms:W3CDTF">2015-03-07T13:24:00Z</dcterms:created>
  <dcterms:modified xsi:type="dcterms:W3CDTF">2015-03-07T14:02:00Z</dcterms:modified>
</cp:coreProperties>
</file>