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4" r:id="rId9"/>
    <p:sldId id="263" r:id="rId10"/>
    <p:sldId id="262" r:id="rId11"/>
    <p:sldId id="270" r:id="rId12"/>
    <p:sldId id="271" r:id="rId13"/>
    <p:sldId id="272" r:id="rId14"/>
    <p:sldId id="269" r:id="rId15"/>
    <p:sldId id="268" r:id="rId16"/>
    <p:sldId id="267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56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CFE5-1C1A-4A0A-BF08-F406B07399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6FE-6F78-4E83-AC7C-71163B90F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CFE5-1C1A-4A0A-BF08-F406B07399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6FE-6F78-4E83-AC7C-71163B90F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CFE5-1C1A-4A0A-BF08-F406B07399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6FE-6F78-4E83-AC7C-71163B90F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CFE5-1C1A-4A0A-BF08-F406B07399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6FE-6F78-4E83-AC7C-71163B90F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CFE5-1C1A-4A0A-BF08-F406B07399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6FE-6F78-4E83-AC7C-71163B90F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CFE5-1C1A-4A0A-BF08-F406B07399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6FE-6F78-4E83-AC7C-71163B90F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CFE5-1C1A-4A0A-BF08-F406B07399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6FE-6F78-4E83-AC7C-71163B90F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CFE5-1C1A-4A0A-BF08-F406B07399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94A6FE-6F78-4E83-AC7C-71163B90F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CFE5-1C1A-4A0A-BF08-F406B07399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6FE-6F78-4E83-AC7C-71163B90F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CFE5-1C1A-4A0A-BF08-F406B07399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594A6FE-6F78-4E83-AC7C-71163B90F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99FCFE5-1C1A-4A0A-BF08-F406B07399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4A6FE-6F78-4E83-AC7C-71163B90F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99FCFE5-1C1A-4A0A-BF08-F406B07399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594A6FE-6F78-4E83-AC7C-71163B90F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Литературная  викторина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Итоговое повторение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9162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9) Как </a:t>
            </a:r>
            <a:r>
              <a:rPr lang="ru-RU" sz="4000" b="1" dirty="0">
                <a:solidFill>
                  <a:schemeClr val="bg1">
                    <a:lumMod val="10000"/>
                  </a:schemeClr>
                </a:solidFill>
              </a:rPr>
              <a:t>называется город в повести Салтыкова – Щедрина «История одного города»?</a:t>
            </a:r>
            <a:br>
              <a:rPr lang="ru-RU" sz="4000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3672408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sz="3600" dirty="0">
                <a:solidFill>
                  <a:schemeClr val="bg1">
                    <a:lumMod val="10000"/>
                  </a:schemeClr>
                </a:solidFill>
              </a:rPr>
              <a:t>) Умнов; </a:t>
            </a:r>
            <a:endParaRPr lang="ru-RU" sz="3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sz="3600" dirty="0">
                <a:solidFill>
                  <a:schemeClr val="bg1">
                    <a:lumMod val="10000"/>
                  </a:schemeClr>
                </a:solidFill>
              </a:rPr>
              <a:t>) Дурнев; </a:t>
            </a:r>
            <a:endParaRPr lang="ru-RU" sz="3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sz="3600" dirty="0">
                <a:solidFill>
                  <a:schemeClr val="bg1">
                    <a:lumMod val="10000"/>
                  </a:schemeClr>
                </a:solidFill>
              </a:rPr>
              <a:t>) </a:t>
            </a:r>
            <a:r>
              <a:rPr lang="ru-RU" sz="3600" dirty="0" err="1">
                <a:solidFill>
                  <a:schemeClr val="bg1">
                    <a:lumMod val="10000"/>
                  </a:schemeClr>
                </a:solidFill>
              </a:rPr>
              <a:t>Весельев</a:t>
            </a:r>
            <a:r>
              <a:rPr lang="ru-RU" sz="3600" dirty="0">
                <a:solidFill>
                  <a:schemeClr val="bg1">
                    <a:lumMod val="10000"/>
                  </a:schemeClr>
                </a:solidFill>
              </a:rPr>
              <a:t>;  </a:t>
            </a:r>
            <a:endParaRPr lang="ru-RU" sz="3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</a:rPr>
              <a:t>Г</a:t>
            </a:r>
            <a:r>
              <a:rPr lang="ru-RU" sz="3600" dirty="0">
                <a:solidFill>
                  <a:schemeClr val="bg1">
                    <a:lumMod val="10000"/>
                  </a:schemeClr>
                </a:solidFill>
              </a:rPr>
              <a:t>) </a:t>
            </a:r>
            <a:r>
              <a:rPr lang="ru-RU" sz="3600" dirty="0" err="1">
                <a:solidFill>
                  <a:schemeClr val="bg1">
                    <a:lumMod val="10000"/>
                  </a:schemeClr>
                </a:solidFill>
              </a:rPr>
              <a:t>Глупов</a:t>
            </a:r>
            <a:r>
              <a:rPr lang="ru-RU" sz="360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marL="36576" indent="0">
              <a:buNone/>
            </a:pPr>
            <a:endParaRPr lang="ru-R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4762500" cy="385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12860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10000"/>
                  </a:schemeClr>
                </a:solidFill>
              </a:rPr>
              <a:t>10) Фонвизина 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</a:rPr>
              <a:t>звали:</a:t>
            </a:r>
            <a:br>
              <a:rPr lang="ru-RU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916832"/>
            <a:ext cx="5163344" cy="4525963"/>
          </a:xfrm>
        </p:spPr>
        <p:txBody>
          <a:bodyPr>
            <a:normAutofit/>
          </a:bodyPr>
          <a:lstStyle/>
          <a:p>
            <a:pPr marL="36576" indent="0" algn="r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Александр Сергеевич;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r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Денис Иванович;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r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Петр Алексеевич;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r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Г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Хуан Педро.</a:t>
            </a:r>
          </a:p>
          <a:p>
            <a:pPr marL="36576" indent="0" algn="r">
              <a:buNone/>
            </a:pP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824154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2758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11) В </a:t>
            </a:r>
            <a:r>
              <a:rPr lang="ru-RU" sz="4000" b="1" dirty="0">
                <a:solidFill>
                  <a:schemeClr val="bg1">
                    <a:lumMod val="10000"/>
                  </a:schemeClr>
                </a:solidFill>
              </a:rPr>
              <a:t>повести Куприна «Поединок» речь идет о поединке…</a:t>
            </a:r>
            <a:br>
              <a:rPr lang="ru-RU" sz="4000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5400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двух хоккейных команд;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бродяг за кусок хлеба;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двух разных партий;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Г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двух офицеров.</a:t>
            </a:r>
          </a:p>
          <a:p>
            <a:pPr marL="36576" indent="0">
              <a:buNone/>
            </a:pPr>
            <a:endParaRPr lang="ru-RU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40" y="2060848"/>
            <a:ext cx="3162861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2758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12) «Над </a:t>
            </a:r>
            <a:r>
              <a:rPr lang="ru-RU" sz="4000" b="1" dirty="0">
                <a:solidFill>
                  <a:schemeClr val="bg1">
                    <a:lumMod val="10000"/>
                  </a:schemeClr>
                </a:solidFill>
              </a:rPr>
              <a:t>кем смеетесь ? Над собой смеетесь!»- звучит в одной из известных русских комедий.</a:t>
            </a:r>
            <a:br>
              <a:rPr lang="ru-RU" sz="4000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2564904"/>
            <a:ext cx="4299248" cy="4525963"/>
          </a:xfrm>
        </p:spPr>
        <p:txBody>
          <a:bodyPr>
            <a:normAutofit/>
          </a:bodyPr>
          <a:lstStyle/>
          <a:p>
            <a:pPr marL="36576" indent="0" algn="r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«Вишневый сад»;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r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«Недоросль;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r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«Ревизор»;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r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Г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«Горе от ума».</a:t>
            </a:r>
          </a:p>
          <a:p>
            <a:pPr marL="36576" indent="0" algn="r">
              <a:buNone/>
            </a:pPr>
            <a:endParaRPr lang="ru-RU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03" y="2195661"/>
            <a:ext cx="2597044" cy="3895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2758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</a:rPr>
              <a:t>13) Именно </a:t>
            </a:r>
            <a:r>
              <a:rPr lang="ru-RU" sz="3600" b="1" dirty="0">
                <a:solidFill>
                  <a:schemeClr val="bg1">
                    <a:lumMod val="10000"/>
                  </a:schemeClr>
                </a:solidFill>
              </a:rPr>
              <a:t>он возглавляет красноармейцев в поэме Блока «Двенадцать». «В белом венчике из роз  </a:t>
            </a:r>
            <a:br>
              <a:rPr lang="ru-RU" sz="36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</a:rPr>
              <a:t>впереди</a:t>
            </a:r>
            <a:r>
              <a:rPr lang="ru-RU" sz="3600" b="1" dirty="0">
                <a:solidFill>
                  <a:schemeClr val="bg1">
                    <a:lumMod val="10000"/>
                  </a:schemeClr>
                </a:solidFill>
              </a:rPr>
              <a:t>…»</a:t>
            </a:r>
            <a:br>
              <a:rPr lang="ru-RU" sz="3600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80928"/>
            <a:ext cx="4176464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Дед мороз;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Иисус </a:t>
            </a: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Христос;</a:t>
            </a:r>
          </a:p>
          <a:p>
            <a:pPr marL="36576" indent="0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Красный нос;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Г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с дровами воз. </a:t>
            </a:r>
          </a:p>
          <a:p>
            <a:pPr marL="36576" indent="0">
              <a:buNone/>
            </a:pPr>
            <a:endParaRPr lang="ru-RU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268733" cy="3719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27583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14) Какое </a:t>
            </a:r>
            <a:r>
              <a:rPr lang="ru-RU" sz="4000" b="1" dirty="0">
                <a:solidFill>
                  <a:schemeClr val="bg1">
                    <a:lumMod val="10000"/>
                  </a:schemeClr>
                </a:solidFill>
              </a:rPr>
              <a:t>явление природы испугало армию князя Игоря в «Слове о полку Игореве»?</a:t>
            </a:r>
            <a:br>
              <a:rPr lang="ru-RU" sz="4000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92896"/>
            <a:ext cx="5184576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землетрясение;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затмение солнца;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извержение вулкана;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Г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цунами.</a:t>
            </a:r>
          </a:p>
          <a:p>
            <a:pPr marL="36576" indent="0">
              <a:buNone/>
            </a:pPr>
            <a:endParaRPr lang="ru-RU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17675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095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15) Трехсложный </a:t>
            </a:r>
            <a:r>
              <a:rPr lang="ru-RU" sz="4000" b="1" dirty="0">
                <a:solidFill>
                  <a:schemeClr val="bg1">
                    <a:lumMod val="10000"/>
                  </a:schemeClr>
                </a:solidFill>
              </a:rPr>
              <a:t>размер с ударением на первом слоге называется:</a:t>
            </a:r>
            <a:br>
              <a:rPr lang="ru-RU" sz="4000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63019"/>
            <a:ext cx="288032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Ямб;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Хорей;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Анапест;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Г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Дактиль.</a:t>
            </a:r>
          </a:p>
          <a:p>
            <a:pPr marL="36576" indent="0">
              <a:buNone/>
            </a:pP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11547" y="2780928"/>
            <a:ext cx="5544616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</a:rPr>
              <a:t>Как хорошо ты, о море ночное,- </a:t>
            </a:r>
            <a:br>
              <a:rPr lang="ru-RU" sz="2400" i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</a:rPr>
              <a:t>Здесь лучезарно, там сизо-темно... </a:t>
            </a:r>
            <a:br>
              <a:rPr lang="ru-RU" sz="2400" i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</a:rPr>
              <a:t>В лунном сиянии, словно живое, </a:t>
            </a:r>
            <a:br>
              <a:rPr lang="ru-RU" sz="2400" i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400" i="1" dirty="0" smtClean="0">
                <a:solidFill>
                  <a:schemeClr val="bg1">
                    <a:lumMod val="10000"/>
                  </a:schemeClr>
                </a:solidFill>
              </a:rPr>
              <a:t>Ходит, и дышит, и блещет оно.</a:t>
            </a:r>
            <a:endParaRPr lang="ru-RU" sz="2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72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16) Издателем </a:t>
            </a:r>
            <a:r>
              <a:rPr lang="ru-RU" sz="4000" b="1" dirty="0">
                <a:solidFill>
                  <a:schemeClr val="bg1">
                    <a:lumMod val="10000"/>
                  </a:schemeClr>
                </a:solidFill>
              </a:rPr>
              <a:t>и редактором этого журнала был А.С. Пушкин:</a:t>
            </a:r>
            <a:br>
              <a:rPr lang="ru-RU" sz="4000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5832648" cy="4525963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«Московский телеграф»; </a:t>
            </a: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«Северная пчела»; </a:t>
            </a: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«Современник»; </a:t>
            </a: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Г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«Библиотека для чтения».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29276"/>
            <a:ext cx="2946994" cy="3440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5348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</a:rPr>
              <a:t>19) Картины </a:t>
            </a:r>
            <a:r>
              <a:rPr lang="ru-RU" sz="3600" b="1" dirty="0">
                <a:solidFill>
                  <a:schemeClr val="bg1">
                    <a:lumMod val="10000"/>
                  </a:schemeClr>
                </a:solidFill>
              </a:rPr>
              <a:t>на стене в комнате станционного смотрителя  изображали одну известную историю (А.С. Пушкин, «Станционный смотритель»):</a:t>
            </a:r>
            <a:br>
              <a:rPr lang="ru-RU" sz="3600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996952"/>
            <a:ext cx="7467600" cy="4525963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Казнь Иисуса; </a:t>
            </a: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Строительство Вавилонской башни; </a:t>
            </a: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Возвращение блудного сына; </a:t>
            </a: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Г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Историю каина и Авеля;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81128"/>
            <a:ext cx="2152862" cy="1857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5348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</a:rPr>
              <a:t>20)   </a:t>
            </a:r>
            <a:r>
              <a:rPr lang="ru-RU" sz="3600" b="1" dirty="0">
                <a:solidFill>
                  <a:schemeClr val="bg1">
                    <a:lumMod val="10000"/>
                  </a:schemeClr>
                </a:solidFill>
              </a:rPr>
              <a:t>«Прусский король» - так звали одного из героев «Войны и мира» за высокомерие:</a:t>
            </a:r>
            <a:br>
              <a:rPr lang="ru-RU" sz="3600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7467600" cy="2492574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</a:rPr>
              <a:t>) старый граф Безухов; </a:t>
            </a:r>
            <a:endParaRPr lang="ru-RU" sz="2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ctr">
              <a:buNone/>
            </a:pP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</a:rPr>
              <a:t>) старый князь Болконский; </a:t>
            </a:r>
            <a:endParaRPr lang="ru-RU" sz="2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ctr">
              <a:buNone/>
            </a:pP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</a:rPr>
              <a:t>) Кутузов; </a:t>
            </a:r>
            <a:endParaRPr lang="ru-RU" sz="28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ctr">
              <a:buNone/>
            </a:pP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Г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</a:rPr>
              <a:t>) старый граф Ростов;</a:t>
            </a:r>
          </a:p>
          <a:p>
            <a:pPr marL="36576" indent="0" algn="ctr">
              <a:buNone/>
            </a:pPr>
            <a:endParaRPr lang="ru-RU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54340"/>
            <a:ext cx="5040560" cy="2175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5348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</a:rPr>
              <a:t>1) Маленькая </a:t>
            </a:r>
            <a:r>
              <a:rPr lang="ru-RU" sz="3600" b="1" dirty="0">
                <a:solidFill>
                  <a:schemeClr val="bg2"/>
                </a:solidFill>
              </a:rPr>
              <a:t>трагедия А.С. Пушкина носит название:</a:t>
            </a:r>
            <a:br>
              <a:rPr lang="ru-RU" sz="3600" b="1" dirty="0">
                <a:solidFill>
                  <a:schemeClr val="bg2"/>
                </a:solidFill>
              </a:rPr>
            </a:b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2348880"/>
            <a:ext cx="7467600" cy="416592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200" dirty="0" smtClean="0">
                <a:solidFill>
                  <a:srgbClr val="000000"/>
                </a:solidFill>
              </a:rPr>
              <a:t>А</a:t>
            </a:r>
            <a:r>
              <a:rPr lang="ru-RU" sz="3200" dirty="0">
                <a:solidFill>
                  <a:srgbClr val="000000"/>
                </a:solidFill>
              </a:rPr>
              <a:t>) «Тристан и Изольда»;  </a:t>
            </a:r>
            <a:endParaRPr lang="ru-RU" sz="3200" dirty="0" smtClean="0">
              <a:solidFill>
                <a:srgbClr val="000000"/>
              </a:solidFill>
            </a:endParaRPr>
          </a:p>
          <a:p>
            <a:pPr marL="36576" indent="0">
              <a:buNone/>
            </a:pPr>
            <a:r>
              <a:rPr lang="ru-RU" sz="3200" dirty="0" smtClean="0">
                <a:solidFill>
                  <a:srgbClr val="000000"/>
                </a:solidFill>
              </a:rPr>
              <a:t>Б</a:t>
            </a:r>
            <a:r>
              <a:rPr lang="ru-RU" sz="3200" dirty="0">
                <a:solidFill>
                  <a:srgbClr val="000000"/>
                </a:solidFill>
              </a:rPr>
              <a:t>) «Дельфин и Русалка»;  </a:t>
            </a:r>
            <a:endParaRPr lang="ru-RU" sz="3200" dirty="0" smtClean="0">
              <a:solidFill>
                <a:srgbClr val="000000"/>
              </a:solidFill>
            </a:endParaRPr>
          </a:p>
          <a:p>
            <a:pPr marL="36576" indent="0">
              <a:buNone/>
            </a:pPr>
            <a:r>
              <a:rPr lang="ru-RU" sz="3200" dirty="0" smtClean="0">
                <a:solidFill>
                  <a:srgbClr val="000000"/>
                </a:solidFill>
              </a:rPr>
              <a:t>В</a:t>
            </a:r>
            <a:r>
              <a:rPr lang="ru-RU" sz="3200" dirty="0">
                <a:solidFill>
                  <a:srgbClr val="000000"/>
                </a:solidFill>
              </a:rPr>
              <a:t>) «Моцарт и Сальери»;  </a:t>
            </a:r>
            <a:endParaRPr lang="ru-RU" sz="3200" dirty="0" smtClean="0">
              <a:solidFill>
                <a:srgbClr val="000000"/>
              </a:solidFill>
            </a:endParaRPr>
          </a:p>
          <a:p>
            <a:pPr marL="36576" indent="0">
              <a:buNone/>
            </a:pPr>
            <a:r>
              <a:rPr lang="ru-RU" sz="3200" dirty="0" smtClean="0">
                <a:solidFill>
                  <a:srgbClr val="000000"/>
                </a:solidFill>
              </a:rPr>
              <a:t>Г</a:t>
            </a:r>
            <a:r>
              <a:rPr lang="ru-RU" sz="3200" dirty="0">
                <a:solidFill>
                  <a:srgbClr val="000000"/>
                </a:solidFill>
              </a:rPr>
              <a:t>) «Маркс и Энгельс».</a:t>
            </a:r>
          </a:p>
          <a:p>
            <a:endParaRPr lang="ru-RU" sz="2800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980133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6661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2) Известный </a:t>
            </a:r>
            <a:r>
              <a:rPr lang="ru-RU" sz="4000" b="1" dirty="0">
                <a:solidFill>
                  <a:schemeClr val="bg1">
                    <a:lumMod val="10000"/>
                  </a:schemeClr>
                </a:solidFill>
              </a:rPr>
              <a:t>сад в пьесе Чехова был:</a:t>
            </a:r>
            <a:br>
              <a:rPr lang="ru-RU" sz="4000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99592" y="1988840"/>
            <a:ext cx="7467600" cy="4525963"/>
          </a:xfrm>
        </p:spPr>
        <p:txBody>
          <a:bodyPr>
            <a:normAutofit/>
          </a:bodyPr>
          <a:lstStyle/>
          <a:p>
            <a:pPr marL="36576" indent="0" algn="r">
              <a:buNone/>
            </a:pPr>
            <a:r>
              <a:rPr lang="ru-RU" sz="4000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sz="4000" dirty="0">
                <a:solidFill>
                  <a:schemeClr val="bg1">
                    <a:lumMod val="10000"/>
                  </a:schemeClr>
                </a:solidFill>
              </a:rPr>
              <a:t>) Грушевый; </a:t>
            </a:r>
            <a:endParaRPr lang="ru-RU" sz="40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r">
              <a:buNone/>
            </a:pPr>
            <a:r>
              <a:rPr lang="ru-RU" sz="4000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sz="4000" dirty="0">
                <a:solidFill>
                  <a:schemeClr val="bg1">
                    <a:lumMod val="10000"/>
                  </a:schemeClr>
                </a:solidFill>
              </a:rPr>
              <a:t>) </a:t>
            </a:r>
            <a:r>
              <a:rPr lang="ru-RU" sz="4000" dirty="0" smtClean="0">
                <a:solidFill>
                  <a:schemeClr val="bg1">
                    <a:lumMod val="10000"/>
                  </a:schemeClr>
                </a:solidFill>
              </a:rPr>
              <a:t>Вишнёвый</a:t>
            </a:r>
            <a:r>
              <a:rPr lang="ru-RU" sz="4000" dirty="0">
                <a:solidFill>
                  <a:schemeClr val="bg1">
                    <a:lumMod val="10000"/>
                  </a:schemeClr>
                </a:solidFill>
              </a:rPr>
              <a:t>; </a:t>
            </a:r>
            <a:endParaRPr lang="ru-RU" sz="40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r">
              <a:buNone/>
            </a:pPr>
            <a:r>
              <a:rPr lang="ru-RU" sz="4000" dirty="0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sz="4000" dirty="0">
                <a:solidFill>
                  <a:schemeClr val="bg1">
                    <a:lumMod val="10000"/>
                  </a:schemeClr>
                </a:solidFill>
              </a:rPr>
              <a:t>) Сливовый; </a:t>
            </a:r>
            <a:endParaRPr lang="ru-RU" sz="40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r">
              <a:buNone/>
            </a:pPr>
            <a:r>
              <a:rPr lang="ru-RU" sz="4000" dirty="0" smtClean="0">
                <a:solidFill>
                  <a:schemeClr val="bg1">
                    <a:lumMod val="10000"/>
                  </a:schemeClr>
                </a:solidFill>
              </a:rPr>
              <a:t>Г</a:t>
            </a:r>
            <a:r>
              <a:rPr lang="ru-RU" sz="4000" dirty="0">
                <a:solidFill>
                  <a:schemeClr val="bg1">
                    <a:lumMod val="10000"/>
                  </a:schemeClr>
                </a:solidFill>
              </a:rPr>
              <a:t>) Яблоневый.</a:t>
            </a:r>
          </a:p>
          <a:p>
            <a:pPr marL="36576" indent="0" algn="r">
              <a:buNone/>
            </a:pP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324536" cy="2883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4202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10000"/>
                  </a:schemeClr>
                </a:solidFill>
              </a:rPr>
              <a:t>3) Назовите </a:t>
            </a:r>
            <a:r>
              <a:rPr lang="ru-RU" sz="3200" b="1" dirty="0">
                <a:solidFill>
                  <a:schemeClr val="bg1">
                    <a:lumMod val="10000"/>
                  </a:schemeClr>
                </a:solidFill>
              </a:rPr>
              <a:t>профессию Евгения Базарова.</a:t>
            </a:r>
            <a:br>
              <a:rPr lang="ru-RU" sz="3200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sz="40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988840"/>
            <a:ext cx="3816424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sz="3600" dirty="0">
                <a:solidFill>
                  <a:schemeClr val="bg1">
                    <a:lumMod val="10000"/>
                  </a:schemeClr>
                </a:solidFill>
              </a:rPr>
              <a:t>) Доктор; </a:t>
            </a:r>
            <a:endParaRPr lang="ru-RU" sz="3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sz="3600" dirty="0">
                <a:solidFill>
                  <a:schemeClr val="bg1">
                    <a:lumMod val="10000"/>
                  </a:schemeClr>
                </a:solidFill>
              </a:rPr>
              <a:t>) Пахарь; </a:t>
            </a:r>
            <a:endParaRPr lang="ru-RU" sz="3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sz="3600" dirty="0">
                <a:solidFill>
                  <a:schemeClr val="bg1">
                    <a:lumMod val="10000"/>
                  </a:schemeClr>
                </a:solidFill>
              </a:rPr>
              <a:t>) Учитель; </a:t>
            </a:r>
            <a:endParaRPr lang="ru-RU" sz="3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</a:rPr>
              <a:t>Г</a:t>
            </a:r>
            <a:r>
              <a:rPr lang="ru-RU" sz="3600" dirty="0">
                <a:solidFill>
                  <a:schemeClr val="bg1">
                    <a:lumMod val="10000"/>
                  </a:schemeClr>
                </a:solidFill>
              </a:rPr>
              <a:t>) Продавец.</a:t>
            </a:r>
          </a:p>
          <a:p>
            <a:pPr marL="36576" indent="0">
              <a:buNone/>
            </a:pP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2"/>
            <a:ext cx="2991148" cy="4352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5228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</a:rPr>
              <a:t>4) Матрена </a:t>
            </a:r>
            <a:r>
              <a:rPr lang="ru-RU" sz="3600" b="1" dirty="0">
                <a:solidFill>
                  <a:schemeClr val="bg1">
                    <a:lumMod val="10000"/>
                  </a:schemeClr>
                </a:solidFill>
              </a:rPr>
              <a:t>Тимофеевна – героиня поэмы Некрасова:</a:t>
            </a:r>
            <a:br>
              <a:rPr lang="ru-RU" sz="3600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2564904"/>
            <a:ext cx="7467600" cy="2592288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«Русские женщины»;  </a:t>
            </a: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«Мороз, Красный нос»;  </a:t>
            </a: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«Коробейники»;  </a:t>
            </a: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Г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«Кому на Руси </a:t>
            </a: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жить 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хорошо».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302895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4953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</a:rPr>
              <a:t>5) События </a:t>
            </a:r>
            <a:r>
              <a:rPr lang="ru-RU" sz="3600" b="1" dirty="0">
                <a:solidFill>
                  <a:schemeClr val="bg1">
                    <a:lumMod val="10000"/>
                  </a:schemeClr>
                </a:solidFill>
              </a:rPr>
              <a:t>русско-турецкой войны </a:t>
            </a:r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en-US" sz="3600" b="1" dirty="0" smtClean="0">
                <a:solidFill>
                  <a:schemeClr val="bg1">
                    <a:lumMod val="10000"/>
                  </a:schemeClr>
                </a:solidFill>
              </a:rPr>
              <a:t>XIX </a:t>
            </a:r>
            <a:r>
              <a:rPr lang="ru-RU" sz="3600" b="1" dirty="0">
                <a:solidFill>
                  <a:schemeClr val="bg1">
                    <a:lumMod val="10000"/>
                  </a:schemeClr>
                </a:solidFill>
              </a:rPr>
              <a:t>века отражены </a:t>
            </a:r>
            <a:r>
              <a:rPr lang="ru-RU" sz="3600" b="1" dirty="0" err="1">
                <a:solidFill>
                  <a:schemeClr val="bg1">
                    <a:lumMod val="10000"/>
                  </a:schemeClr>
                </a:solidFill>
              </a:rPr>
              <a:t>Л.Толстым</a:t>
            </a:r>
            <a:r>
              <a:rPr lang="ru-RU" sz="3600" b="1" dirty="0">
                <a:solidFill>
                  <a:schemeClr val="bg1">
                    <a:lumMod val="10000"/>
                  </a:schemeClr>
                </a:solidFill>
              </a:rPr>
              <a:t> в произведении:</a:t>
            </a:r>
            <a:br>
              <a:rPr lang="ru-RU" sz="3600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7467600" cy="2448272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«Саратовские рассказы»;  </a:t>
            </a: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«Севастопольские рассказы»;  </a:t>
            </a:r>
            <a:endParaRPr lang="ru-RU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«Московские рассказы»;                                     </a:t>
            </a:r>
          </a:p>
          <a:p>
            <a:pPr marL="36576" indent="0"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Г</a:t>
            </a:r>
            <a:r>
              <a:rPr lang="ru-RU" dirty="0">
                <a:solidFill>
                  <a:schemeClr val="bg1">
                    <a:lumMod val="10000"/>
                  </a:schemeClr>
                </a:solidFill>
              </a:rPr>
              <a:t>) «Петербургские рассказы».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2" b="17423"/>
          <a:stretch/>
        </p:blipFill>
        <p:spPr bwMode="auto">
          <a:xfrm>
            <a:off x="1403648" y="4437112"/>
            <a:ext cx="6191250" cy="2052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6849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10000"/>
                  </a:schemeClr>
                </a:solidFill>
              </a:rPr>
              <a:t>6) Какую </a:t>
            </a:r>
            <a:r>
              <a:rPr lang="ru-RU" sz="3600" b="1" dirty="0">
                <a:solidFill>
                  <a:schemeClr val="bg1">
                    <a:lumMod val="10000"/>
                  </a:schemeClr>
                </a:solidFill>
              </a:rPr>
              <a:t>из центральных улиц увековечил Гоголь в своем произведении:</a:t>
            </a:r>
            <a:br>
              <a:rPr lang="ru-RU" sz="3600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05064"/>
            <a:ext cx="7467600" cy="27257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Невский проспект; 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ctr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Васильевский остров; 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ctr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Марьина роща; 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ctr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Г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Тверская – Ямская.</a:t>
            </a:r>
          </a:p>
          <a:p>
            <a:pPr marL="36576" indent="0" algn="ctr">
              <a:buNone/>
            </a:pP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79403"/>
            <a:ext cx="3336032" cy="2085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t="17514" r="7067" b="17057"/>
          <a:stretch/>
        </p:blipFill>
        <p:spPr bwMode="auto">
          <a:xfrm>
            <a:off x="755576" y="1696305"/>
            <a:ext cx="3903013" cy="2085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0688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7) Кого </a:t>
            </a:r>
            <a:r>
              <a:rPr lang="ru-RU" sz="4000" b="1" dirty="0">
                <a:solidFill>
                  <a:schemeClr val="bg1">
                    <a:lumMod val="10000"/>
                  </a:schemeClr>
                </a:solidFill>
              </a:rPr>
              <a:t>Н.А. Добролюбов назвал «лучом света в темном царстве»?</a:t>
            </a:r>
            <a:br>
              <a:rPr lang="ru-RU" sz="4000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7467600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sz="3600" dirty="0">
                <a:solidFill>
                  <a:schemeClr val="bg1">
                    <a:lumMod val="10000"/>
                  </a:schemeClr>
                </a:solidFill>
              </a:rPr>
              <a:t>) Варвару;  </a:t>
            </a:r>
            <a:endParaRPr lang="ru-RU" sz="3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sz="3600" dirty="0">
                <a:solidFill>
                  <a:schemeClr val="bg1">
                    <a:lumMod val="10000"/>
                  </a:schemeClr>
                </a:solidFill>
              </a:rPr>
              <a:t>) Катерину;  </a:t>
            </a:r>
            <a:endParaRPr lang="ru-RU" sz="3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sz="3600" dirty="0">
                <a:solidFill>
                  <a:schemeClr val="bg1">
                    <a:lumMod val="10000"/>
                  </a:schemeClr>
                </a:solidFill>
              </a:rPr>
              <a:t>) Тихона;  </a:t>
            </a:r>
            <a:endParaRPr lang="ru-RU" sz="36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r>
              <a:rPr lang="ru-RU" sz="3600" dirty="0" smtClean="0">
                <a:solidFill>
                  <a:schemeClr val="bg1">
                    <a:lumMod val="10000"/>
                  </a:schemeClr>
                </a:solidFill>
              </a:rPr>
              <a:t>Г</a:t>
            </a:r>
            <a:r>
              <a:rPr lang="ru-RU" sz="3600" dirty="0">
                <a:solidFill>
                  <a:schemeClr val="bg1">
                    <a:lumMod val="10000"/>
                  </a:schemeClr>
                </a:solidFill>
              </a:rPr>
              <a:t>) </a:t>
            </a:r>
            <a:r>
              <a:rPr lang="ru-RU" sz="3600" dirty="0" err="1">
                <a:solidFill>
                  <a:schemeClr val="bg1">
                    <a:lumMod val="10000"/>
                  </a:schemeClr>
                </a:solidFill>
              </a:rPr>
              <a:t>Кулигина</a:t>
            </a:r>
            <a:endParaRPr lang="ru-RU" sz="3600" dirty="0">
              <a:solidFill>
                <a:schemeClr val="bg1">
                  <a:lumMod val="10000"/>
                </a:schemeClr>
              </a:solidFill>
            </a:endParaRPr>
          </a:p>
          <a:p>
            <a:pPr marL="36576" indent="0">
              <a:buNone/>
            </a:pP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3835386" cy="3106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7055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8) Один </a:t>
            </a:r>
            <a:r>
              <a:rPr lang="ru-RU" sz="4000" b="1" dirty="0">
                <a:solidFill>
                  <a:schemeClr val="bg1">
                    <a:lumMod val="10000"/>
                  </a:schemeClr>
                </a:solidFill>
              </a:rPr>
              <a:t>из этих героев не относится к героям поэмы Лермонтова «Песня о купце Калашникове»:</a:t>
            </a:r>
            <a:br>
              <a:rPr lang="ru-RU" sz="4000" b="1" dirty="0">
                <a:solidFill>
                  <a:schemeClr val="bg1">
                    <a:lumMod val="10000"/>
                  </a:schemeClr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708920"/>
            <a:ext cx="4766128" cy="4525963"/>
          </a:xfrm>
        </p:spPr>
        <p:txBody>
          <a:bodyPr>
            <a:normAutofit/>
          </a:bodyPr>
          <a:lstStyle/>
          <a:p>
            <a:pPr marL="36576" indent="0" algn="r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</a:t>
            </a:r>
            <a:r>
              <a:rPr lang="ru-RU" sz="3200" dirty="0" err="1">
                <a:solidFill>
                  <a:schemeClr val="bg1">
                    <a:lumMod val="10000"/>
                  </a:schemeClr>
                </a:solidFill>
              </a:rPr>
              <a:t>Кирибеевич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; 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r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Алена Дмитриевна; 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r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В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Иван Грозный;  </a:t>
            </a:r>
            <a:endParaRPr lang="ru-RU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marL="36576" indent="0" algn="r">
              <a:buNone/>
            </a:pP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</a:rPr>
              <a:t>Г</a:t>
            </a:r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) Маша Миронова.</a:t>
            </a:r>
          </a:p>
          <a:p>
            <a:pPr marL="36576" indent="0" algn="r">
              <a:buNone/>
            </a:pP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0"/>
          <a:stretch/>
        </p:blipFill>
        <p:spPr bwMode="auto">
          <a:xfrm>
            <a:off x="683568" y="2228950"/>
            <a:ext cx="2708892" cy="3506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1907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9">
      <a:dk1>
        <a:srgbClr val="F2F2F2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0000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59</TotalTime>
  <Words>622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Литературная  викторина </vt:lpstr>
      <vt:lpstr>1) Маленькая трагедия А.С. Пушкина носит название: </vt:lpstr>
      <vt:lpstr>2) Известный сад в пьесе Чехова был: </vt:lpstr>
      <vt:lpstr>3) Назовите профессию Евгения Базарова. </vt:lpstr>
      <vt:lpstr>4) Матрена Тимофеевна – героиня поэмы Некрасова: </vt:lpstr>
      <vt:lpstr>5) События русско-турецкой войны  XIX века отражены Л.Толстым в произведении: </vt:lpstr>
      <vt:lpstr>6) Какую из центральных улиц увековечил Гоголь в своем произведении: </vt:lpstr>
      <vt:lpstr>7) Кого Н.А. Добролюбов назвал «лучом света в темном царстве»? </vt:lpstr>
      <vt:lpstr>8) Один из этих героев не относится к героям поэмы Лермонтова «Песня о купце Калашникове»: </vt:lpstr>
      <vt:lpstr>9) Как называется город в повести Салтыкова – Щедрина «История одного города»? </vt:lpstr>
      <vt:lpstr>10) Фонвизина звали: </vt:lpstr>
      <vt:lpstr>11) В повести Куприна «Поединок» речь идет о поединке… </vt:lpstr>
      <vt:lpstr>12) «Над кем смеетесь ? Над собой смеетесь!»- звучит в одной из известных русских комедий. </vt:lpstr>
      <vt:lpstr>13) Именно он возглавляет красноармейцев в поэме Блока «Двенадцать». «В белом венчике из роз   впереди…» </vt:lpstr>
      <vt:lpstr>14) Какое явление природы испугало армию князя Игоря в «Слове о полку Игореве»? </vt:lpstr>
      <vt:lpstr>15) Трехсложный размер с ударением на первом слоге называется: </vt:lpstr>
      <vt:lpstr>16) Издателем и редактором этого журнала был А.С. Пушкин: </vt:lpstr>
      <vt:lpstr>19) Картины на стене в комнате станционного смотрителя  изображали одну известную историю (А.С. Пушкин, «Станционный смотритель»): </vt:lpstr>
      <vt:lpstr>20)   «Прусский король» - так звали одного из героев «Войны и мира» за высокомерие: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 викторина </dc:title>
  <dc:creator>Sun-Records</dc:creator>
  <cp:lastModifiedBy>SUN-RECORDS</cp:lastModifiedBy>
  <cp:revision>12</cp:revision>
  <dcterms:created xsi:type="dcterms:W3CDTF">2012-05-17T02:49:29Z</dcterms:created>
  <dcterms:modified xsi:type="dcterms:W3CDTF">2017-03-01T11:03:56Z</dcterms:modified>
</cp:coreProperties>
</file>