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0C3-6F8A-4BD0-B7EE-C28BFC0983AF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F3246-44C4-43CA-88DF-F7E2317AB7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0C3-6F8A-4BD0-B7EE-C28BFC0983AF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3246-44C4-43CA-88DF-F7E2317AB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0C3-6F8A-4BD0-B7EE-C28BFC0983AF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3246-44C4-43CA-88DF-F7E2317AB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0C3-6F8A-4BD0-B7EE-C28BFC0983AF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3246-44C4-43CA-88DF-F7E2317AB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0C3-6F8A-4BD0-B7EE-C28BFC0983AF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3246-44C4-43CA-88DF-F7E2317AB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0C3-6F8A-4BD0-B7EE-C28BFC0983AF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3246-44C4-43CA-88DF-F7E2317AB7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0C3-6F8A-4BD0-B7EE-C28BFC0983AF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3246-44C4-43CA-88DF-F7E2317AB7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0C3-6F8A-4BD0-B7EE-C28BFC0983AF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3246-44C4-43CA-88DF-F7E2317AB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0C3-6F8A-4BD0-B7EE-C28BFC0983AF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3246-44C4-43CA-88DF-F7E2317AB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0C3-6F8A-4BD0-B7EE-C28BFC0983AF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3246-44C4-43CA-88DF-F7E2317AB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20C3-6F8A-4BD0-B7EE-C28BFC0983AF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3246-44C4-43CA-88DF-F7E2317AB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77C20C3-6F8A-4BD0-B7EE-C28BFC0983AF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CCF3246-44C4-43CA-88DF-F7E2317AB72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r>
              <a:rPr lang="en-US" dirty="0" err="1" smtClean="0"/>
              <a:t>PROclass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Повторение материала, изученного в 7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25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315200" cy="1154097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Автобиографическими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чертами Л.Н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Толстой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повести «Детство» наделил:</a:t>
            </a: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4752528" cy="3539527"/>
          </a:xfrm>
        </p:spPr>
        <p:txBody>
          <a:bodyPr>
            <a:normAutofit/>
          </a:bodyPr>
          <a:lstStyle/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Карла </a:t>
            </a:r>
            <a:r>
              <a:rPr lang="ru-RU" sz="2800" dirty="0"/>
              <a:t>Ивановича;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Николеньку Иртеньева;</a:t>
            </a:r>
            <a:endParaRPr lang="ru-RU" sz="2800" dirty="0"/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дворецкого </a:t>
            </a:r>
            <a:r>
              <a:rPr lang="ru-RU" sz="2800" dirty="0"/>
              <a:t>Фоку.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endParaRPr lang="ru-RU" sz="2800" dirty="0"/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228618" cy="2798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31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7315200" cy="115409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Из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произведения А.П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Чехова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взят отрывок: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«-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...Чья это собака, спрашиваю?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Это, кажись, генерала Жигалова! - говорит кто-то из толпы.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Генерала Жигалова? Гм!.. Сними-ка, 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Елдырин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 меня пальто... Ужас как жарко! Должно полагать, перед дождем... Одного только я не понимаю: как она могла тебя укусить? - обращается Очумелов к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Хрюкину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- Нешто она достанет до пальца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81128"/>
            <a:ext cx="7315200" cy="3539527"/>
          </a:xfrm>
        </p:spPr>
        <p:txBody>
          <a:bodyPr>
            <a:normAutofit/>
          </a:bodyPr>
          <a:lstStyle/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400" dirty="0" smtClean="0"/>
              <a:t>«</a:t>
            </a:r>
            <a:r>
              <a:rPr lang="ru-RU" sz="2400" dirty="0"/>
              <a:t>Каштанка»;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400" dirty="0" smtClean="0"/>
              <a:t>«</a:t>
            </a:r>
            <a:r>
              <a:rPr lang="ru-RU" sz="2400" dirty="0"/>
              <a:t>Лошадиная фамилия»;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400" dirty="0" smtClean="0"/>
              <a:t>«</a:t>
            </a:r>
            <a:r>
              <a:rPr lang="ru-RU" sz="2400" dirty="0"/>
              <a:t>Толстый и тонкий»;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400" dirty="0" smtClean="0"/>
              <a:t>«</a:t>
            </a:r>
            <a:r>
              <a:rPr lang="ru-RU" sz="2400" dirty="0"/>
              <a:t>Хамелеон».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1877194" cy="1877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79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357332" cy="446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005064"/>
            <a:ext cx="4176464" cy="1154097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Кратко описать произведение, прочитанное Вами летом.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6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Ответы:</a:t>
            </a:r>
            <a:endParaRPr lang="ru-RU" dirty="0"/>
          </a:p>
          <a:p>
            <a:r>
              <a:rPr lang="ru-RU" b="1" dirty="0"/>
              <a:t>1.Б; 2. Г; 3. Б; 4. Б; 5. А; 6. В; 7. В; 8. Б; 9. Б; 10. 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93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315200" cy="1154097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Басней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496944" cy="3539527"/>
          </a:xfrm>
        </p:spPr>
        <p:txBody>
          <a:bodyPr>
            <a:noAutofit/>
          </a:bodyPr>
          <a:lstStyle/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рассказ </a:t>
            </a:r>
            <a:r>
              <a:rPr lang="ru-RU" sz="2800" dirty="0"/>
              <a:t>в стихах о каком-либо событии, случае;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короткое </a:t>
            </a:r>
            <a:r>
              <a:rPr lang="ru-RU" sz="2800" dirty="0"/>
              <a:t>нравоучительное произведение, в котором есть иносказание и специально выделенная автором мораль;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короткое </a:t>
            </a:r>
            <a:r>
              <a:rPr lang="ru-RU" sz="2800" dirty="0"/>
              <a:t>стихотворение, в остроумной форме высмеивающее какое-либо лицо, реже группу лиц или общественное явление.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120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251017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 произведения «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Вольга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Микула 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Селянинович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3600" dirty="0" smtClean="0"/>
              <a:t>сказка</a:t>
            </a:r>
            <a:r>
              <a:rPr lang="ru-RU" sz="3600" dirty="0"/>
              <a:t>;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3600" dirty="0" smtClean="0"/>
              <a:t>повесть</a:t>
            </a:r>
            <a:r>
              <a:rPr lang="ru-RU" sz="3600" dirty="0"/>
              <a:t>;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3600" dirty="0" smtClean="0"/>
              <a:t>быль</a:t>
            </a:r>
            <a:r>
              <a:rPr lang="ru-RU" sz="3600" dirty="0"/>
              <a:t>;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3600" dirty="0" smtClean="0"/>
              <a:t>былина</a:t>
            </a:r>
            <a:r>
              <a:rPr lang="ru-RU" sz="3600" dirty="0"/>
              <a:t>.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endParaRPr lang="ru-RU" sz="3600" dirty="0"/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2590932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83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идея «Поучения» Владимира Мономаха: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064896" cy="3539527"/>
          </a:xfrm>
        </p:spPr>
        <p:txBody>
          <a:bodyPr>
            <a:noAutofit/>
          </a:bodyPr>
          <a:lstStyle/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мысль </a:t>
            </a:r>
            <a:r>
              <a:rPr lang="ru-RU" sz="2800" dirty="0"/>
              <a:t>о почтении к старым людям;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учиться </a:t>
            </a:r>
            <a:r>
              <a:rPr lang="ru-RU" sz="2800" dirty="0"/>
              <a:t>и трудиться надо постоянно;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самоуверенность </a:t>
            </a:r>
            <a:r>
              <a:rPr lang="ru-RU" sz="2800" dirty="0"/>
              <a:t>Владимира Мономаха;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надо </a:t>
            </a:r>
            <a:r>
              <a:rPr lang="ru-RU" sz="2800" dirty="0"/>
              <a:t>любить ближнего своего как самого себя.</a:t>
            </a:r>
          </a:p>
          <a:p>
            <a:pPr marL="502920" indent="-457200">
              <a:buClr>
                <a:srgbClr val="FF0000"/>
              </a:buClr>
              <a:buFont typeface="+mj-lt"/>
              <a:buAutoNum type="alphaU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126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Назовите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любимый жанр классической литературы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М.В. Ломоносова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708920"/>
            <a:ext cx="3210744" cy="3539527"/>
          </a:xfrm>
        </p:spPr>
        <p:txBody>
          <a:bodyPr>
            <a:normAutofit/>
          </a:bodyPr>
          <a:lstStyle/>
          <a:p>
            <a:pPr marL="502920" indent="-457200" algn="r">
              <a:buClr>
                <a:srgbClr val="FF0000"/>
              </a:buClr>
              <a:buFont typeface="+mj-lt"/>
              <a:buAutoNum type="alphaUcPeriod"/>
            </a:pPr>
            <a:r>
              <a:rPr lang="ru-RU" sz="3200" dirty="0" smtClean="0"/>
              <a:t>послание</a:t>
            </a:r>
            <a:r>
              <a:rPr lang="ru-RU" sz="3200" dirty="0"/>
              <a:t>;</a:t>
            </a:r>
          </a:p>
          <a:p>
            <a:pPr marL="502920" indent="-457200" algn="r">
              <a:buClr>
                <a:srgbClr val="FF0000"/>
              </a:buClr>
              <a:buFont typeface="+mj-lt"/>
              <a:buAutoNum type="alphaUcPeriod"/>
            </a:pPr>
            <a:r>
              <a:rPr lang="ru-RU" sz="3200" dirty="0" smtClean="0"/>
              <a:t>ода</a:t>
            </a:r>
            <a:r>
              <a:rPr lang="ru-RU" sz="3200" dirty="0"/>
              <a:t>;</a:t>
            </a:r>
          </a:p>
          <a:p>
            <a:pPr marL="502920" indent="-457200" algn="r">
              <a:buClr>
                <a:srgbClr val="FF0000"/>
              </a:buClr>
              <a:buFont typeface="+mj-lt"/>
              <a:buAutoNum type="alphaUcPeriod"/>
            </a:pPr>
            <a:r>
              <a:rPr lang="ru-RU" sz="3200" dirty="0" smtClean="0"/>
              <a:t>элегия</a:t>
            </a:r>
            <a:r>
              <a:rPr lang="ru-RU" sz="3200" dirty="0"/>
              <a:t>;</a:t>
            </a:r>
          </a:p>
          <a:p>
            <a:pPr marL="502920" indent="-457200" algn="r">
              <a:buClr>
                <a:srgbClr val="FF0000"/>
              </a:buClr>
              <a:buFont typeface="+mj-lt"/>
              <a:buAutoNum type="alphaUcPeriod"/>
            </a:pPr>
            <a:r>
              <a:rPr lang="ru-RU" sz="3200" dirty="0" smtClean="0"/>
              <a:t>сонет</a:t>
            </a:r>
            <a:r>
              <a:rPr lang="ru-RU" sz="3200" dirty="0"/>
              <a:t>.</a:t>
            </a:r>
          </a:p>
          <a:p>
            <a:pPr marL="502920" indent="-457200" algn="r">
              <a:buClr>
                <a:srgbClr val="FF0000"/>
              </a:buClr>
              <a:buFont typeface="+mj-lt"/>
              <a:buAutoNum type="alphaUcPeriod"/>
            </a:pP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"/>
          <a:stretch/>
        </p:blipFill>
        <p:spPr bwMode="auto">
          <a:xfrm>
            <a:off x="1331640" y="2564905"/>
            <a:ext cx="2704713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83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315200" cy="1154097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>5. Историческое </a:t>
            </a:r>
            <a:r>
              <a:rPr lang="ru-RU" sz="3200" b="1" dirty="0"/>
              <a:t>событие, о котором идёт речь в стихотворении М.Ю</a:t>
            </a:r>
            <a:r>
              <a:rPr lang="ru-RU" sz="3200" b="1" dirty="0" smtClean="0"/>
              <a:t>. Лермонтова </a:t>
            </a:r>
            <a:r>
              <a:rPr lang="ru-RU" sz="3200" b="1" dirty="0"/>
              <a:t>«Бородино»: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97152"/>
            <a:ext cx="7776864" cy="1667319"/>
          </a:xfrm>
        </p:spPr>
        <p:txBody>
          <a:bodyPr>
            <a:normAutofit/>
          </a:bodyPr>
          <a:lstStyle/>
          <a:p>
            <a:pPr marL="560070" indent="-51435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Отечественная </a:t>
            </a:r>
            <a:r>
              <a:rPr lang="ru-RU" sz="2800" dirty="0"/>
              <a:t>война 1812 года;</a:t>
            </a:r>
          </a:p>
          <a:p>
            <a:pPr marL="560070" indent="-51435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Великая </a:t>
            </a:r>
            <a:r>
              <a:rPr lang="ru-RU" sz="2800" dirty="0"/>
              <a:t>Отечественная война;</a:t>
            </a:r>
          </a:p>
          <a:p>
            <a:pPr marL="560070" indent="-51435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первая </a:t>
            </a:r>
            <a:r>
              <a:rPr lang="ru-RU" sz="2800" dirty="0"/>
              <a:t>мировая война.</a:t>
            </a:r>
          </a:p>
          <a:p>
            <a:pPr marL="560070" indent="-514350">
              <a:buClr>
                <a:srgbClr val="FF0000"/>
              </a:buClr>
              <a:buFont typeface="+mj-lt"/>
              <a:buAutoNum type="alphaUcPeriod"/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00" y="2656917"/>
            <a:ext cx="2419411" cy="1828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56917"/>
            <a:ext cx="2811330" cy="1900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0521"/>
            <a:ext cx="2448272" cy="1844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13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6864" cy="1154097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Укажите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художественно-выразительное средство, основанное на сопоставлении и используемое в следующем предложении: «…</a:t>
            </a:r>
            <a:r>
              <a:rPr lang="ru-RU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сердца их встрепенулись, как птицы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05064"/>
            <a:ext cx="7315200" cy="3539527"/>
          </a:xfrm>
        </p:spPr>
        <p:txBody>
          <a:bodyPr>
            <a:normAutofit/>
          </a:bodyPr>
          <a:lstStyle/>
          <a:p>
            <a:pPr marL="560070" indent="-51435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эпитет</a:t>
            </a:r>
            <a:r>
              <a:rPr lang="ru-RU" sz="2800" dirty="0"/>
              <a:t>;</a:t>
            </a:r>
          </a:p>
          <a:p>
            <a:pPr marL="560070" indent="-51435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олицетворение</a:t>
            </a:r>
            <a:r>
              <a:rPr lang="ru-RU" sz="2800" dirty="0"/>
              <a:t>;</a:t>
            </a:r>
          </a:p>
          <a:p>
            <a:pPr marL="560070" indent="-51435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сравнение</a:t>
            </a:r>
            <a:r>
              <a:rPr lang="ru-RU" sz="2800" dirty="0"/>
              <a:t>;</a:t>
            </a:r>
          </a:p>
          <a:p>
            <a:pPr marL="560070" indent="-514350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гипербола</a:t>
            </a:r>
            <a:r>
              <a:rPr lang="ru-RU" sz="2800" dirty="0"/>
              <a:t>.</a:t>
            </a:r>
          </a:p>
          <a:p>
            <a:pPr marL="560070" indent="-514350">
              <a:buClr>
                <a:srgbClr val="FF0000"/>
              </a:buClr>
              <a:buFont typeface="+mj-lt"/>
              <a:buAutoNum type="alphaUcPeriod"/>
            </a:pP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51395"/>
            <a:ext cx="3092574" cy="2227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96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7315200" cy="1154097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7. Из </a:t>
            </a:r>
            <a:r>
              <a:rPr lang="ru-RU" sz="2800" b="1" dirty="0"/>
              <a:t>какого произведения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И.С. Тургенева </a:t>
            </a:r>
            <a:r>
              <a:rPr lang="ru-RU" sz="2800" b="1" dirty="0"/>
              <a:t>взят отрывок: «…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мальчиков было пять: Федя, Павлуша, Илюша, Костя и Ваня. Первому, старшему изо всех, Феде, вы бы дали лет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четырнадцать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800" b="1" dirty="0" smtClean="0"/>
              <a:t>»: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140968"/>
            <a:ext cx="7315200" cy="3539527"/>
          </a:xfrm>
        </p:spPr>
        <p:txBody>
          <a:bodyPr>
            <a:normAutofit/>
          </a:bodyPr>
          <a:lstStyle/>
          <a:p>
            <a:pPr marL="502920" indent="-457200" algn="r">
              <a:buClr>
                <a:srgbClr val="FF0000"/>
              </a:buClr>
              <a:buFont typeface="+mj-lt"/>
              <a:buAutoNum type="alphaUcPeriod"/>
            </a:pPr>
            <a:r>
              <a:rPr lang="ru-RU" sz="3200" dirty="0" smtClean="0"/>
              <a:t>«</a:t>
            </a:r>
            <a:r>
              <a:rPr lang="ru-RU" sz="3200" dirty="0"/>
              <a:t>Муму»;</a:t>
            </a:r>
          </a:p>
          <a:p>
            <a:pPr marL="502920" indent="-457200" algn="r">
              <a:buClr>
                <a:srgbClr val="FF0000"/>
              </a:buClr>
              <a:buFont typeface="+mj-lt"/>
              <a:buAutoNum type="alphaUcPeriod"/>
            </a:pPr>
            <a:r>
              <a:rPr lang="ru-RU" sz="3200" dirty="0" smtClean="0"/>
              <a:t>«</a:t>
            </a:r>
            <a:r>
              <a:rPr lang="ru-RU" sz="3200" dirty="0"/>
              <a:t>Бирюк»;</a:t>
            </a:r>
          </a:p>
          <a:p>
            <a:pPr marL="502920" indent="-457200" algn="r">
              <a:buClr>
                <a:srgbClr val="FF0000"/>
              </a:buClr>
              <a:buFont typeface="+mj-lt"/>
              <a:buAutoNum type="alphaUcPeriod"/>
            </a:pPr>
            <a:r>
              <a:rPr lang="ru-RU" sz="3200" dirty="0" smtClean="0"/>
              <a:t>«</a:t>
            </a:r>
            <a:r>
              <a:rPr lang="ru-RU" sz="3200" dirty="0" err="1"/>
              <a:t>Бежин</a:t>
            </a:r>
            <a:r>
              <a:rPr lang="ru-RU" sz="3200" dirty="0"/>
              <a:t> луг»;</a:t>
            </a:r>
          </a:p>
          <a:p>
            <a:pPr marL="502920" indent="-457200" algn="r">
              <a:buClr>
                <a:srgbClr val="FF0000"/>
              </a:buClr>
              <a:buFont typeface="+mj-lt"/>
              <a:buAutoNum type="alphaUcPeriod"/>
            </a:pPr>
            <a:r>
              <a:rPr lang="ru-RU" sz="3200" dirty="0" smtClean="0"/>
              <a:t>«</a:t>
            </a:r>
            <a:r>
              <a:rPr lang="ru-RU" sz="3200" dirty="0"/>
              <a:t>Русский язык».</a:t>
            </a:r>
          </a:p>
          <a:p>
            <a:pPr marL="502920" indent="-457200" algn="r">
              <a:buClr>
                <a:srgbClr val="FF0000"/>
              </a:buClr>
              <a:buFont typeface="+mj-lt"/>
              <a:buAutoNum type="alphaUcPeriod"/>
            </a:pP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1"/>
          <a:stretch/>
        </p:blipFill>
        <p:spPr bwMode="auto">
          <a:xfrm>
            <a:off x="1043608" y="3356992"/>
            <a:ext cx="2544105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10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7315200" cy="1154097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Генералы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«Повести о том, как один мужик двух генералов прокормил» М.Е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Салтыкова-Щедрина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предстают как:</a:t>
            </a: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085184"/>
            <a:ext cx="7315200" cy="1595311"/>
          </a:xfrm>
        </p:spPr>
        <p:txBody>
          <a:bodyPr>
            <a:normAutofit/>
          </a:bodyPr>
          <a:lstStyle/>
          <a:p>
            <a:pPr marL="502920" indent="-457200" algn="ctr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люди</a:t>
            </a:r>
            <a:r>
              <a:rPr lang="ru-RU" sz="2800" dirty="0"/>
              <a:t>, преданные отечеству;</a:t>
            </a:r>
          </a:p>
          <a:p>
            <a:pPr marL="502920" indent="-457200" algn="ctr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никчемные</a:t>
            </a:r>
            <a:r>
              <a:rPr lang="ru-RU" sz="2800" dirty="0"/>
              <a:t>, пустые;</a:t>
            </a:r>
          </a:p>
          <a:p>
            <a:pPr marL="502920" indent="-457200" algn="ctr">
              <a:buClr>
                <a:srgbClr val="FF0000"/>
              </a:buClr>
              <a:buFont typeface="+mj-lt"/>
              <a:buAutoNum type="alphaUcPeriod"/>
            </a:pPr>
            <a:r>
              <a:rPr lang="ru-RU" sz="2800" dirty="0" smtClean="0"/>
              <a:t>добрые</a:t>
            </a:r>
            <a:r>
              <a:rPr lang="ru-RU" sz="2800" dirty="0"/>
              <a:t>, великодушные.</a:t>
            </a:r>
          </a:p>
          <a:p>
            <a:pPr marL="502920" indent="-457200" algn="ctr">
              <a:buClr>
                <a:srgbClr val="FF0000"/>
              </a:buClr>
              <a:buFont typeface="+mj-lt"/>
              <a:buAutoNum type="alphaUcPeriod"/>
            </a:pP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525555" cy="1911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0669"/>
            <a:ext cx="2617984" cy="1963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10669"/>
            <a:ext cx="2617984" cy="1963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470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31</TotalTime>
  <Words>336</Words>
  <Application>Microsoft Office PowerPoint</Application>
  <PresentationFormat>Экран (4:3)</PresentationFormat>
  <Paragraphs>51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Перспектива</vt:lpstr>
      <vt:lpstr>Тест PROclass</vt:lpstr>
      <vt:lpstr>1. Басней называется: </vt:lpstr>
      <vt:lpstr>2. Определите жанр произведения «Вольга и Микула Селянинович»: </vt:lpstr>
      <vt:lpstr>3. Какова главная идея «Поучения» Владимира Мономаха: </vt:lpstr>
      <vt:lpstr>4. Назовите любимый жанр классической литературы  М.В. Ломоносова</vt:lpstr>
      <vt:lpstr>5. Историческое событие, о котором идёт речь в стихотворении М.Ю. Лермонтова «Бородино»: </vt:lpstr>
      <vt:lpstr>6. Укажите художественно-выразительное средство, основанное на сопоставлении и используемое в следующем предложении: «…сердца их встрепенулись, как птицы»: </vt:lpstr>
      <vt:lpstr>7. Из какого произведения  И.С. Тургенева взят отрывок: «…Всех мальчиков было пять: Федя, Павлуша, Илюша, Костя и Ваня. Первому, старшему изо всех, Феде, вы бы дали лет четырнадцать…»: </vt:lpstr>
      <vt:lpstr>8. Генералы в «Повести о том, как один мужик двух генералов прокормил» М.Е. Салтыкова-Щедрина предстают как: </vt:lpstr>
      <vt:lpstr>9. Автобиографическими чертами Л.Н. Толстой в повести «Детство» наделил: </vt:lpstr>
      <vt:lpstr>10. Из какого произведения А.П. Чехова взят отрывок:   «- ...Чья это собака, спрашиваю? - Это, кажись, генерала Жигалова! - говорит кто-то из толпы. - Генерала Жигалова? Гм!.. Сними-ка, Елдырин, с меня пальто... Ужас как жарко! Должно полагать, перед дождем... Одного только я не понимаю: как она могла тебя укусить? - обращается Очумелов к Хрюкину. - Нешто она достанет до пальца?» </vt:lpstr>
      <vt:lpstr>Кратко описать произведение, прочитанное Вами летом.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PROclass</dc:title>
  <dc:creator>MUSIC</dc:creator>
  <cp:lastModifiedBy>MUSIC</cp:lastModifiedBy>
  <cp:revision>4</cp:revision>
  <dcterms:created xsi:type="dcterms:W3CDTF">2013-06-12T03:26:02Z</dcterms:created>
  <dcterms:modified xsi:type="dcterms:W3CDTF">2013-06-12T03:57:35Z</dcterms:modified>
</cp:coreProperties>
</file>