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E5928-2DE4-40E0-98D3-6EE0657E7B66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763BD-9F27-458B-A13C-0DDA4CE64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763BD-9F27-458B-A13C-0DDA4CE64F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03.08.2012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image" Target="../media/image13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71810"/>
            <a:ext cx="9144000" cy="207170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ea typeface="Tahoma" pitchFamily="34" charset="0"/>
                <a:cs typeface="Tahoma" pitchFamily="34" charset="0"/>
              </a:rPr>
              <a:t>фразеологический </a:t>
            </a:r>
            <a:br>
              <a:rPr lang="ru-RU" sz="6600" dirty="0" smtClean="0">
                <a:ea typeface="Tahoma" pitchFamily="34" charset="0"/>
                <a:cs typeface="Tahoma" pitchFamily="34" charset="0"/>
              </a:rPr>
            </a:br>
            <a:r>
              <a:rPr lang="ru-RU" sz="6600" dirty="0" smtClean="0">
                <a:ea typeface="Tahoma" pitchFamily="34" charset="0"/>
                <a:cs typeface="Tahoma" pitchFamily="34" charset="0"/>
              </a:rPr>
              <a:t>гороскоп</a:t>
            </a:r>
            <a:endParaRPr lang="ru-RU" sz="6600" dirty="0"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C:\Documents and Settings\Svetlana\Мои документы\Мои рисунки\homeanim\AG0019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785926"/>
            <a:ext cx="1200150" cy="838200"/>
          </a:xfrm>
          <a:prstGeom prst="rect">
            <a:avLst/>
          </a:prstGeom>
          <a:noFill/>
        </p:spPr>
      </p:pic>
      <p:pic>
        <p:nvPicPr>
          <p:cNvPr id="2051" name="Picture 3" descr="C:\Documents and Settings\Svetlana\Мои документы\Мои рисунки\homeanim\AG00192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643050"/>
            <a:ext cx="723900" cy="1057275"/>
          </a:xfrm>
          <a:prstGeom prst="rect">
            <a:avLst/>
          </a:prstGeom>
          <a:noFill/>
        </p:spPr>
      </p:pic>
      <p:pic>
        <p:nvPicPr>
          <p:cNvPr id="2052" name="Picture 4" descr="C:\Documents and Settings\Svetlana\Мои документы\Мои рисунки\homeanim\AG00193_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500174"/>
            <a:ext cx="739379" cy="985838"/>
          </a:xfrm>
          <a:prstGeom prst="rect">
            <a:avLst/>
          </a:prstGeom>
          <a:noFill/>
        </p:spPr>
      </p:pic>
      <p:pic>
        <p:nvPicPr>
          <p:cNvPr id="2053" name="Picture 5" descr="C:\Documents and Settings\Svetlana\Мои документы\Мои рисунки\homeanim\AG00194_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714356"/>
            <a:ext cx="642942" cy="1273025"/>
          </a:xfrm>
          <a:prstGeom prst="rect">
            <a:avLst/>
          </a:prstGeom>
          <a:noFill/>
        </p:spPr>
      </p:pic>
      <p:pic>
        <p:nvPicPr>
          <p:cNvPr id="2054" name="Picture 6" descr="C:\Documents and Settings\Svetlana\Мои документы\Мои рисунки\homeanim\AG00195_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285728"/>
            <a:ext cx="1357310" cy="1002901"/>
          </a:xfrm>
          <a:prstGeom prst="rect">
            <a:avLst/>
          </a:prstGeom>
          <a:noFill/>
        </p:spPr>
      </p:pic>
      <p:pic>
        <p:nvPicPr>
          <p:cNvPr id="2055" name="Picture 7" descr="C:\Documents and Settings\Svetlana\Мои документы\Мои рисунки\homeanim\AG00196_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40" y="214290"/>
            <a:ext cx="898928" cy="1135489"/>
          </a:xfrm>
          <a:prstGeom prst="rect">
            <a:avLst/>
          </a:prstGeom>
          <a:noFill/>
        </p:spPr>
      </p:pic>
      <p:pic>
        <p:nvPicPr>
          <p:cNvPr id="2056" name="Picture 8" descr="C:\Documents and Settings\Svetlana\Мои документы\Мои рисунки\homeanim\AG00197_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7686" y="285728"/>
            <a:ext cx="1143000" cy="866775"/>
          </a:xfrm>
          <a:prstGeom prst="rect">
            <a:avLst/>
          </a:prstGeom>
          <a:noFill/>
        </p:spPr>
      </p:pic>
      <p:pic>
        <p:nvPicPr>
          <p:cNvPr id="2057" name="Picture 9" descr="C:\Documents and Settings\Svetlana\Мои документы\Мои рисунки\homeanim\AG00198_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43570" y="357166"/>
            <a:ext cx="1059633" cy="895349"/>
          </a:xfrm>
          <a:prstGeom prst="rect">
            <a:avLst/>
          </a:prstGeom>
          <a:noFill/>
        </p:spPr>
      </p:pic>
      <p:pic>
        <p:nvPicPr>
          <p:cNvPr id="2058" name="Picture 10" descr="C:\Documents and Settings\Svetlana\Мои документы\Мои рисунки\homeanim\AG00199_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9454" y="285728"/>
            <a:ext cx="1107623" cy="881064"/>
          </a:xfrm>
          <a:prstGeom prst="rect">
            <a:avLst/>
          </a:prstGeom>
          <a:noFill/>
        </p:spPr>
      </p:pic>
      <p:pic>
        <p:nvPicPr>
          <p:cNvPr id="2059" name="Picture 11" descr="C:\Documents and Settings\Svetlana\Мои документы\Мои рисунки\homeanim\AG00200_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72462" y="857232"/>
            <a:ext cx="866981" cy="1357322"/>
          </a:xfrm>
          <a:prstGeom prst="rect">
            <a:avLst/>
          </a:prstGeom>
          <a:noFill/>
        </p:spPr>
      </p:pic>
      <p:pic>
        <p:nvPicPr>
          <p:cNvPr id="2060" name="Picture 12" descr="C:\Documents and Settings\Svetlana\Мои документы\Мои рисунки\homeanim\AG00201_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86578" y="1714488"/>
            <a:ext cx="1263714" cy="857256"/>
          </a:xfrm>
          <a:prstGeom prst="rect">
            <a:avLst/>
          </a:prstGeom>
          <a:noFill/>
        </p:spPr>
      </p:pic>
      <p:pic>
        <p:nvPicPr>
          <p:cNvPr id="2061" name="Picture 13" descr="C:\Documents and Settings\Svetlana\Мои документы\Мои рисунки\homeanim\AG00202_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00694" y="1643050"/>
            <a:ext cx="1603386" cy="928694"/>
          </a:xfrm>
          <a:prstGeom prst="rect">
            <a:avLst/>
          </a:prstGeom>
          <a:noFill/>
        </p:spPr>
      </p:pic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2" descr="C:\Documents and Settings\Svetlana\Мои документы\Мои рисунки\homeanim\AG0020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59088" flipH="1">
            <a:off x="57320" y="2548444"/>
            <a:ext cx="1593806" cy="857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071570"/>
          </a:xfrm>
        </p:spPr>
        <p:txBody>
          <a:bodyPr>
            <a:noAutofit/>
          </a:bodyPr>
          <a:lstStyle/>
          <a:p>
            <a:pPr algn="ctr"/>
            <a:r>
              <a:rPr lang="ru-RU" sz="4200" dirty="0" smtClean="0"/>
              <a:t>8. Что такое </a:t>
            </a:r>
            <a:r>
              <a:rPr lang="ru-RU" sz="4200" dirty="0" smtClean="0">
                <a:solidFill>
                  <a:srgbClr val="9E0000"/>
                </a:solidFill>
              </a:rPr>
              <a:t>сокол</a:t>
            </a:r>
            <a:r>
              <a:rPr lang="ru-RU" sz="4200" dirty="0" smtClean="0"/>
              <a:t> во фразеологизме </a:t>
            </a:r>
            <a:r>
              <a:rPr lang="ru-RU" sz="4200" dirty="0" smtClean="0">
                <a:solidFill>
                  <a:srgbClr val="9E0000"/>
                </a:solidFill>
              </a:rPr>
              <a:t>гол как сокол</a:t>
            </a:r>
            <a:r>
              <a:rPr lang="ru-RU" sz="4200" dirty="0" smtClean="0"/>
              <a:t>?</a:t>
            </a:r>
            <a:endParaRPr lang="ru-RU" sz="4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4429132"/>
            <a:ext cx="6429420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стенобитное орудие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500306"/>
            <a:ext cx="642942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птица отряда соколиных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5286388"/>
            <a:ext cx="6429420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ограбленный человек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3500438"/>
            <a:ext cx="642942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человек по фамилии Соколов</a:t>
            </a:r>
            <a:endParaRPr lang="ru-RU" sz="4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0" y="4429132"/>
            <a:ext cx="3571868" cy="1000132"/>
          </a:xfrm>
          <a:prstGeom prst="wedgeEllipseCallout">
            <a:avLst>
              <a:gd name="adj1" fmla="val -21343"/>
              <a:gd name="adj2" fmla="val -1706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может быть!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857356" y="2214554"/>
            <a:ext cx="2500330" cy="1071570"/>
          </a:xfrm>
          <a:prstGeom prst="wedgeEllipseCallout">
            <a:avLst>
              <a:gd name="adj1" fmla="val -78837"/>
              <a:gd name="adj2" fmla="val 435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Жаль…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428728" y="3429000"/>
            <a:ext cx="2643206" cy="1071570"/>
          </a:xfrm>
          <a:prstGeom prst="wedgeEllipseCallout">
            <a:avLst>
              <a:gd name="adj1" fmla="val -62421"/>
              <a:gd name="adj2" fmla="val -652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Печально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285852" y="3786190"/>
            <a:ext cx="3214710" cy="1071570"/>
          </a:xfrm>
          <a:prstGeom prst="wedgeEllipseCallout">
            <a:avLst>
              <a:gd name="adj1" fmla="val -55539"/>
              <a:gd name="adj2" fmla="val -10130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ГЕНИАЛЬНО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786874" cy="10715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9. </a:t>
            </a:r>
            <a:r>
              <a:rPr lang="ru-RU" sz="4400" dirty="0" smtClean="0">
                <a:solidFill>
                  <a:srgbClr val="9E0000"/>
                </a:solidFill>
              </a:rPr>
              <a:t>Белуга</a:t>
            </a:r>
            <a:r>
              <a:rPr lang="ru-RU" sz="4400" dirty="0" smtClean="0"/>
              <a:t> из фразеологизма </a:t>
            </a:r>
            <a:r>
              <a:rPr lang="ru-RU" sz="4400" dirty="0" smtClean="0">
                <a:solidFill>
                  <a:srgbClr val="9E0000"/>
                </a:solidFill>
              </a:rPr>
              <a:t>реветь белугой </a:t>
            </a:r>
            <a:r>
              <a:rPr lang="ru-RU" sz="4400" dirty="0" smtClean="0"/>
              <a:t>– это…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3214686"/>
            <a:ext cx="5429288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дельфин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2214554"/>
            <a:ext cx="5429288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рыба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5143512"/>
            <a:ext cx="542928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белая медведица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4214818"/>
            <a:ext cx="542928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птица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214282" y="4643446"/>
            <a:ext cx="3357586" cy="785818"/>
          </a:xfrm>
          <a:prstGeom prst="wedgeEllipseCallout">
            <a:avLst>
              <a:gd name="adj1" fmla="val -28135"/>
              <a:gd name="adj2" fmla="val -2710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ГРУСТНО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571604" y="1857364"/>
            <a:ext cx="2500330" cy="1071570"/>
          </a:xfrm>
          <a:prstGeom prst="wedgeEllipseCallout">
            <a:avLst>
              <a:gd name="adj1" fmla="val -75312"/>
              <a:gd name="adj2" fmla="val 3431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Жаль…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214414" y="3429000"/>
            <a:ext cx="3214710" cy="1071570"/>
          </a:xfrm>
          <a:prstGeom prst="wedgeEllipseCallout">
            <a:avLst>
              <a:gd name="adj1" fmla="val -57938"/>
              <a:gd name="adj2" fmla="val -10130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УМНИК!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357290" y="3000372"/>
            <a:ext cx="2643206" cy="1071570"/>
          </a:xfrm>
          <a:prstGeom prst="wedgeEllipseCallout">
            <a:avLst>
              <a:gd name="adj1" fmla="val -62421"/>
              <a:gd name="adj2" fmla="val -652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Печально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" name="Picture 13" descr="C:\Documents and Settings\Svetlana\Мои документы\Мои рисунки\homeanim\AG00202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571744"/>
            <a:ext cx="1603386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0" grpId="0" animBg="1"/>
      <p:bldP spid="10" grpId="1" animBg="1"/>
      <p:bldP spid="13" grpId="0" animBg="1"/>
      <p:bldP spid="13" grpId="1" animBg="1"/>
      <p:bldP spid="11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4287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10. Фразеологизм </a:t>
            </a:r>
            <a:r>
              <a:rPr lang="ru-RU" sz="4000" dirty="0" smtClean="0">
                <a:solidFill>
                  <a:srgbClr val="9E0000"/>
                </a:solidFill>
              </a:rPr>
              <a:t>ход конём </a:t>
            </a:r>
            <a:r>
              <a:rPr lang="ru-RU" sz="4000" dirty="0" smtClean="0"/>
              <a:t>в языке появился из речи …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5000636"/>
            <a:ext cx="4714908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шахматистов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1785926"/>
            <a:ext cx="4714908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коневодов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3929066"/>
            <a:ext cx="4714908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моделей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2857496"/>
            <a:ext cx="4714908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водителей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428728" y="3429000"/>
            <a:ext cx="2286016" cy="714380"/>
          </a:xfrm>
          <a:prstGeom prst="wedgeEllipseCallout">
            <a:avLst>
              <a:gd name="adj1" fmla="val -70536"/>
              <a:gd name="adj2" fmla="val -7367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Плохо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214282" y="4429132"/>
            <a:ext cx="3500462" cy="1000132"/>
          </a:xfrm>
          <a:prstGeom prst="wedgeEllipseCallout">
            <a:avLst>
              <a:gd name="adj1" fmla="val -22774"/>
              <a:gd name="adj2" fmla="val -15868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Ты не прав!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2000232" y="2000240"/>
            <a:ext cx="2000264" cy="857256"/>
          </a:xfrm>
          <a:prstGeom prst="wedgeEllipseCallout">
            <a:avLst>
              <a:gd name="adj1" fmla="val -98099"/>
              <a:gd name="adj2" fmla="val 9425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071538" y="4929198"/>
            <a:ext cx="3214710" cy="1071570"/>
          </a:xfrm>
          <a:prstGeom prst="wedgeEllipseCallout">
            <a:avLst>
              <a:gd name="adj1" fmla="val -52275"/>
              <a:gd name="adj2" fmla="val -20244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ПРЕКРАСНО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" name="Picture 2" descr="C:\Documents and Settings\Svetlana\Мои документы\Мои рисунки\homeanim\AG0019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42844" y="2857496"/>
            <a:ext cx="1143008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0" grpId="0" animBg="1"/>
      <p:bldP spid="10" grpId="1" animBg="1"/>
      <p:bldP spid="13" grpId="0" animBg="1"/>
      <p:bldP spid="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4287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11. Кто автор фразеологизма </a:t>
            </a:r>
            <a:r>
              <a:rPr lang="ru-RU" sz="4000" dirty="0" smtClean="0">
                <a:solidFill>
                  <a:srgbClr val="9E0000"/>
                </a:solidFill>
              </a:rPr>
              <a:t>гадкий утёнок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214554"/>
            <a:ext cx="4357718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Г.Х. Андерсен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4214818"/>
            <a:ext cx="435771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И.А. Крылов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5143512"/>
            <a:ext cx="435771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братья Гримм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3286124"/>
            <a:ext cx="435771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Ш. Перро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428728" y="3429000"/>
            <a:ext cx="3071834" cy="857256"/>
          </a:xfrm>
          <a:prstGeom prst="wedgeEllipseCallout">
            <a:avLst>
              <a:gd name="adj1" fmla="val -70536"/>
              <a:gd name="adj2" fmla="val -7367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Это не так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714348" y="4143380"/>
            <a:ext cx="3571868" cy="1000132"/>
          </a:xfrm>
          <a:prstGeom prst="wedgeEllipseCallout">
            <a:avLst>
              <a:gd name="adj1" fmla="val -52316"/>
              <a:gd name="adj2" fmla="val -14922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 ты можешь?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500166" y="2571744"/>
            <a:ext cx="2643206" cy="1071570"/>
          </a:xfrm>
          <a:prstGeom prst="wedgeEllipseCallout">
            <a:avLst>
              <a:gd name="adj1" fmla="val -76961"/>
              <a:gd name="adj2" fmla="val 5098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БРАВО!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" name="Picture 3" descr="C:\Documents and Settings\Svetlana\Мои документы\Мои рисунки\homeanim\AG00192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643182"/>
            <a:ext cx="723900" cy="1057275"/>
          </a:xfrm>
          <a:prstGeom prst="rect">
            <a:avLst/>
          </a:prstGeom>
          <a:noFill/>
        </p:spPr>
      </p:pic>
      <p:sp>
        <p:nvSpPr>
          <p:cNvPr id="10" name="Овальная выноска 9"/>
          <p:cNvSpPr/>
          <p:nvPr/>
        </p:nvSpPr>
        <p:spPr>
          <a:xfrm>
            <a:off x="1571604" y="2214554"/>
            <a:ext cx="2500330" cy="1071570"/>
          </a:xfrm>
          <a:prstGeom prst="wedgeEllipseCallout">
            <a:avLst>
              <a:gd name="adj1" fmla="val -78837"/>
              <a:gd name="adj2" fmla="val 3624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факт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C:\Documents and Settings\Svetlana\Мои документы\Мои рисунки\homeanim\AG00193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500306"/>
            <a:ext cx="739379" cy="9858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2858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12. </a:t>
            </a:r>
            <a:r>
              <a:rPr lang="ru-RU" sz="4000" dirty="0" smtClean="0">
                <a:solidFill>
                  <a:srgbClr val="9E0000"/>
                </a:solidFill>
              </a:rPr>
              <a:t>Ижица</a:t>
            </a:r>
            <a:r>
              <a:rPr lang="ru-RU" sz="4000" dirty="0" smtClean="0"/>
              <a:t> из фразеологизма </a:t>
            </a:r>
            <a:r>
              <a:rPr lang="ru-RU" sz="4000" dirty="0" smtClean="0">
                <a:solidFill>
                  <a:srgbClr val="9E0000"/>
                </a:solidFill>
              </a:rPr>
              <a:t>прописать ижицу </a:t>
            </a:r>
            <a:r>
              <a:rPr lang="ru-RU" sz="4000" dirty="0" smtClean="0"/>
              <a:t>– это…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3286124"/>
            <a:ext cx="4500594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буква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4214818"/>
            <a:ext cx="4500594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крючок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5143512"/>
            <a:ext cx="4500594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адрес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2285992"/>
            <a:ext cx="4500594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птица</a:t>
            </a:r>
            <a:endParaRPr lang="ru-RU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428728" y="3429000"/>
            <a:ext cx="3071834" cy="857256"/>
          </a:xfrm>
          <a:prstGeom prst="wedgeEllipseCallout">
            <a:avLst>
              <a:gd name="adj1" fmla="val -70904"/>
              <a:gd name="adj2" fmla="val -10001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Это не так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ИТОГ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714348" y="4357694"/>
            <a:ext cx="3571868" cy="1143008"/>
          </a:xfrm>
          <a:prstGeom prst="wedgeEllipseCallout">
            <a:avLst>
              <a:gd name="adj1" fmla="val -45998"/>
              <a:gd name="adj2" fmla="val -16015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Загляни в подсказку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571604" y="2643182"/>
            <a:ext cx="2643206" cy="785818"/>
          </a:xfrm>
          <a:prstGeom prst="wedgeEllipseCallout">
            <a:avLst>
              <a:gd name="adj1" fmla="val -77306"/>
              <a:gd name="adj2" fmla="val -94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УРА!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357290" y="1785926"/>
            <a:ext cx="2928958" cy="785818"/>
          </a:xfrm>
          <a:prstGeom prst="wedgeEllipseCallout">
            <a:avLst>
              <a:gd name="adj1" fmla="val -67604"/>
              <a:gd name="adj2" fmla="val 922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Неправда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0" grpId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582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9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Подведём итоги</a:t>
            </a:r>
            <a:r>
              <a:rPr lang="ru-RU" sz="6000" dirty="0" smtClean="0">
                <a:solidFill>
                  <a:srgbClr val="9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6000" dirty="0" smtClean="0">
                <a:solidFill>
                  <a:srgbClr val="9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200" dirty="0" smtClean="0">
                <a:solidFill>
                  <a:srgbClr val="9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200" dirty="0" smtClean="0">
                <a:solidFill>
                  <a:srgbClr val="9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286808" cy="5214974"/>
          </a:xfrm>
          <a:noFill/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3600" dirty="0" smtClean="0"/>
              <a:t>  Если дано 12 правильных ответов -  это здорово.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3600" dirty="0" smtClean="0"/>
              <a:t>  Если ответов чуть меньше – не нужно расстраиваться.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3600" dirty="0" smtClean="0"/>
              <a:t>  Изучение и употребление фразеологизмов  - штука занимательная! Так что поле для деятельности есть!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36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285728"/>
            <a:ext cx="9286908" cy="10715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Как пользоваться гороскопом?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357158" y="1571612"/>
            <a:ext cx="8482042" cy="507209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000" dirty="0" smtClean="0"/>
              <a:t> </a:t>
            </a: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Читай внимательно вопросы зодиакального круга – нажимай на выбранный ответ.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УДАЧИ!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Documents and Settings\Svetlana\Мои документы\Мои рисунки\homeanim\AG00194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71744"/>
            <a:ext cx="961888" cy="19045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929718" cy="196101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1. Каково значение слова 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гоголь</a:t>
            </a:r>
            <a:r>
              <a:rPr lang="ru-RU" sz="4000" dirty="0" smtClean="0"/>
              <a:t> в составе фразеологизма </a:t>
            </a:r>
            <a:br>
              <a:rPr lang="ru-RU" sz="4000" dirty="0" smtClean="0"/>
            </a:b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ходить гоголем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2643182"/>
            <a:ext cx="5572164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птица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3571876"/>
            <a:ext cx="5572164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писатель Н.В. Гоголь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4500570"/>
            <a:ext cx="5572164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часть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гоголя-моголя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5429264"/>
            <a:ext cx="5572164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бабочка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571604" y="2285992"/>
            <a:ext cx="3000396" cy="1000132"/>
          </a:xfrm>
          <a:prstGeom prst="wedgeEllipseCallout">
            <a:avLst>
              <a:gd name="adj1" fmla="val -61540"/>
              <a:gd name="adj2" fmla="val 10084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Бе-едный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42844" y="4572008"/>
            <a:ext cx="3286148" cy="1071570"/>
          </a:xfrm>
          <a:prstGeom prst="wedgeEllipseCallout">
            <a:avLst>
              <a:gd name="adj1" fmla="val -17475"/>
              <a:gd name="adj2" fmla="val -1174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Бе-ез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коментариев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500166" y="2500306"/>
            <a:ext cx="3214710" cy="1143008"/>
          </a:xfrm>
          <a:prstGeom prst="wedgeEllipseCallout">
            <a:avLst>
              <a:gd name="adj1" fmla="val -56514"/>
              <a:gd name="adj2" fmla="val 6485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БЕ-ЕШЕНЫЙ УСПЕХ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857224" y="4214818"/>
            <a:ext cx="3714776" cy="785818"/>
          </a:xfrm>
          <a:prstGeom prst="wedgeEllipseCallout">
            <a:avLst>
              <a:gd name="adj1" fmla="val -39748"/>
              <a:gd name="adj2" fmla="val -1053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Бе-езумие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C:\Documents and Settings\Svetlana\Мои документы\Мои рисунки\homeanim\AG00195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2277466"/>
            <a:ext cx="1571604" cy="12257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53536"/>
            <a:ext cx="8786874" cy="146095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2. Что означает фразеологизм </a:t>
            </a:r>
            <a:r>
              <a:rPr lang="ru-RU" sz="4400" dirty="0" smtClean="0">
                <a:solidFill>
                  <a:srgbClr val="C00000"/>
                </a:solidFill>
              </a:rPr>
              <a:t>АКИ тать в нощи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5072074"/>
            <a:ext cx="550072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как вор в ночи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3286124"/>
            <a:ext cx="550072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как упасть в ноги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4214818"/>
            <a:ext cx="5500726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как зять у тёщи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2357430"/>
            <a:ext cx="550072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как вес в ноше 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500166" y="3429000"/>
            <a:ext cx="2286016" cy="1571636"/>
          </a:xfrm>
          <a:prstGeom prst="wedgeEllipseCallout">
            <a:avLst>
              <a:gd name="adj1" fmla="val -66946"/>
              <a:gd name="adj2" fmla="val -6585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Ты в своём уме?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71472" y="4071942"/>
            <a:ext cx="2571768" cy="928694"/>
          </a:xfrm>
          <a:prstGeom prst="wedgeEllipseCallout">
            <a:avLst>
              <a:gd name="adj1" fmla="val -31556"/>
              <a:gd name="adj2" fmla="val -13827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Ужас!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357290" y="2928934"/>
            <a:ext cx="2857520" cy="1000132"/>
          </a:xfrm>
          <a:prstGeom prst="wedgeEllipseCallout">
            <a:avLst>
              <a:gd name="adj1" fmla="val -58268"/>
              <a:gd name="adj2" fmla="val -25454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МУ-УДРЫЙ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571604" y="2428868"/>
            <a:ext cx="2286016" cy="1571636"/>
          </a:xfrm>
          <a:prstGeom prst="wedgeEllipseCallout">
            <a:avLst>
              <a:gd name="adj1" fmla="val -73740"/>
              <a:gd name="adj2" fmla="val -193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может быть!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7" descr="C:\Documents and Settings\Svetlana\Мои документы\Мои рисунки\homeanim\AG00196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93" y="2357430"/>
            <a:ext cx="1068593" cy="13498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07157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3. Найдите среди фразеологизмов- синонимов лишний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3214686"/>
            <a:ext cx="585791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по щучьему велению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5143512"/>
            <a:ext cx="585791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пруд пруди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4214818"/>
            <a:ext cx="5857916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с три короба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2143116"/>
            <a:ext cx="5857916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хоть отбавляй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500166" y="3429000"/>
            <a:ext cx="2428892" cy="1214446"/>
          </a:xfrm>
          <a:prstGeom prst="wedgeEllipseCallout">
            <a:avLst>
              <a:gd name="adj1" fmla="val -71390"/>
              <a:gd name="adj2" fmla="val -5508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Ты ошибся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643042" y="2500306"/>
            <a:ext cx="2643206" cy="1071570"/>
          </a:xfrm>
          <a:prstGeom prst="wedgeEllipseCallout">
            <a:avLst>
              <a:gd name="adj1" fmla="val -67992"/>
              <a:gd name="adj2" fmla="val 1879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ГЕНИЙ!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214282" y="4429132"/>
            <a:ext cx="3071834" cy="1000132"/>
          </a:xfrm>
          <a:prstGeom prst="wedgeEllipseCallout">
            <a:avLst>
              <a:gd name="adj1" fmla="val -40600"/>
              <a:gd name="adj2" fmla="val -1548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Неправда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571604" y="2214554"/>
            <a:ext cx="2500330" cy="1071570"/>
          </a:xfrm>
          <a:prstGeom prst="wedgeEllipseCallout">
            <a:avLst>
              <a:gd name="adj1" fmla="val -68540"/>
              <a:gd name="adj2" fmla="val 4801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Думай!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3" grpId="1" animBg="1"/>
      <p:bldP spid="12" grpId="0" animBg="1"/>
      <p:bldP spid="12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8" descr="C:\Documents and Settings\Svetlana\Мои документы\Мои рисунки\homeanim\AG00197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357430"/>
            <a:ext cx="1143000" cy="8667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53536"/>
            <a:ext cx="8786874" cy="146095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4. Кто такой </a:t>
            </a:r>
            <a:r>
              <a:rPr lang="ru-RU" sz="4400" dirty="0" smtClean="0">
                <a:solidFill>
                  <a:srgbClr val="C00000"/>
                </a:solidFill>
              </a:rPr>
              <a:t>гулька</a:t>
            </a:r>
            <a:r>
              <a:rPr lang="ru-RU" sz="4400" dirty="0" smtClean="0"/>
              <a:t> из фразеологизма </a:t>
            </a:r>
            <a:r>
              <a:rPr lang="ru-RU" sz="4400" dirty="0" smtClean="0">
                <a:solidFill>
                  <a:srgbClr val="C00000"/>
                </a:solidFill>
              </a:rPr>
              <a:t>гулькин нос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785926"/>
            <a:ext cx="600079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голубь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5000636"/>
            <a:ext cx="600079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тот, кто много гуляет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3929066"/>
            <a:ext cx="600079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брат Гуньки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2857496"/>
            <a:ext cx="600079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в маленький Гулливер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428728" y="3429000"/>
            <a:ext cx="2643206" cy="1071570"/>
          </a:xfrm>
          <a:prstGeom prst="wedgeEllipseCallout">
            <a:avLst>
              <a:gd name="adj1" fmla="val -70536"/>
              <a:gd name="adj2" fmla="val -7367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Нет!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214282" y="4429132"/>
            <a:ext cx="3071834" cy="1000132"/>
          </a:xfrm>
          <a:prstGeom prst="wedgeEllipseCallout">
            <a:avLst>
              <a:gd name="adj1" fmla="val -33985"/>
              <a:gd name="adj2" fmla="val -17292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Никогда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571604" y="2214554"/>
            <a:ext cx="2500330" cy="1071570"/>
          </a:xfrm>
          <a:prstGeom prst="wedgeEllipseCallout">
            <a:avLst>
              <a:gd name="adj1" fmla="val -75312"/>
              <a:gd name="adj2" fmla="val 2905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Думай!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643042" y="2500306"/>
            <a:ext cx="2643206" cy="1071570"/>
          </a:xfrm>
          <a:prstGeom prst="wedgeEllipseCallout">
            <a:avLst>
              <a:gd name="adj1" fmla="val -76961"/>
              <a:gd name="adj2" fmla="val 5098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ОТЛИЧНО!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0" grpId="0" animBg="1"/>
      <p:bldP spid="10" grpId="1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/>
              <a:t>5. Есть такой фразеологизм </a:t>
            </a:r>
            <a:r>
              <a:rPr lang="ru-RU" sz="3800" dirty="0" smtClean="0">
                <a:solidFill>
                  <a:srgbClr val="9E0000"/>
                </a:solidFill>
              </a:rPr>
              <a:t>наготовить, как на </a:t>
            </a:r>
            <a:r>
              <a:rPr lang="ru-RU" sz="3800" dirty="0" err="1" smtClean="0">
                <a:solidFill>
                  <a:srgbClr val="9E0000"/>
                </a:solidFill>
              </a:rPr>
              <a:t>маланьину</a:t>
            </a:r>
            <a:r>
              <a:rPr lang="ru-RU" sz="3800" dirty="0" smtClean="0">
                <a:solidFill>
                  <a:srgbClr val="9E0000"/>
                </a:solidFill>
              </a:rPr>
              <a:t> свадьбу</a:t>
            </a:r>
            <a:r>
              <a:rPr lang="ru-RU" sz="3800" dirty="0" smtClean="0"/>
              <a:t>. </a:t>
            </a:r>
            <a:r>
              <a:rPr lang="ru-RU" sz="3800" dirty="0" smtClean="0">
                <a:solidFill>
                  <a:srgbClr val="9E0000"/>
                </a:solidFill>
              </a:rPr>
              <a:t>Маланьина свадьба </a:t>
            </a:r>
            <a:r>
              <a:rPr lang="ru-RU" sz="3800" dirty="0" smtClean="0"/>
              <a:t>– это…</a:t>
            </a:r>
            <a:endParaRPr lang="ru-RU" sz="3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3429000"/>
            <a:ext cx="5929354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Новый год</a:t>
            </a:r>
            <a:endParaRPr lang="ru-RU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500306"/>
            <a:ext cx="5929354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свадьба Маланьи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5214950"/>
            <a:ext cx="5929354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встреча весны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4357694"/>
            <a:ext cx="5929354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день рождения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42844" y="3429000"/>
            <a:ext cx="4000528" cy="857256"/>
          </a:xfrm>
          <a:prstGeom prst="wedgeEllipseCallout">
            <a:avLst>
              <a:gd name="adj1" fmla="val -36209"/>
              <a:gd name="adj2" fmla="val -8996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р-разумно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428596" y="4643446"/>
            <a:ext cx="3071834" cy="1143008"/>
          </a:xfrm>
          <a:prstGeom prst="wedgeEllipseCallout">
            <a:avLst>
              <a:gd name="adj1" fmla="val -35975"/>
              <a:gd name="adj2" fmla="val -18868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Р-разве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9" descr="C:\Documents and Settings\Svetlana\Мои документы\Мои рисунки\homeanim\AG00198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78"/>
            <a:ext cx="1313271" cy="1109663"/>
          </a:xfrm>
          <a:prstGeom prst="rect">
            <a:avLst/>
          </a:prstGeom>
          <a:noFill/>
        </p:spPr>
      </p:pic>
      <p:sp>
        <p:nvSpPr>
          <p:cNvPr id="13" name="Овальная выноска 12"/>
          <p:cNvSpPr/>
          <p:nvPr/>
        </p:nvSpPr>
        <p:spPr>
          <a:xfrm>
            <a:off x="1214414" y="2285992"/>
            <a:ext cx="3071834" cy="1071570"/>
          </a:xfrm>
          <a:prstGeom prst="wedgeEllipseCallout">
            <a:avLst>
              <a:gd name="adj1" fmla="val -63721"/>
              <a:gd name="adj2" fmla="val 1879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КАКАЯ </a:t>
            </a:r>
          </a:p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Р-РАДОСТЬ!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571604" y="1714488"/>
            <a:ext cx="3214710" cy="1000132"/>
          </a:xfrm>
          <a:prstGeom prst="wedgeEllipseCallout">
            <a:avLst>
              <a:gd name="adj1" fmla="val -73716"/>
              <a:gd name="adj2" fmla="val 7923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Р-разорву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C:\Documents and Settings\Svetlana\Мои документы\Мои рисунки\homeanim\AG00199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85720" y="2643182"/>
            <a:ext cx="1357322" cy="8810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85738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6. Что такое </a:t>
            </a:r>
            <a:r>
              <a:rPr lang="ru-RU" dirty="0" smtClean="0">
                <a:solidFill>
                  <a:srgbClr val="9E0000"/>
                </a:solidFill>
              </a:rPr>
              <a:t>шиворот</a:t>
            </a:r>
            <a:r>
              <a:rPr lang="ru-RU" dirty="0" smtClean="0"/>
              <a:t> из фразеологизма </a:t>
            </a:r>
            <a:r>
              <a:rPr lang="ru-RU" dirty="0" smtClean="0">
                <a:solidFill>
                  <a:srgbClr val="9E0000"/>
                </a:solidFill>
              </a:rPr>
              <a:t>шиворот-навыворот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5143512"/>
            <a:ext cx="428628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воротник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3214686"/>
            <a:ext cx="4286280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шуба</a:t>
            </a:r>
            <a:endParaRPr lang="ru-RU" sz="5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4214818"/>
            <a:ext cx="428628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мех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2143116"/>
            <a:ext cx="4286280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рукав</a:t>
            </a:r>
            <a:endParaRPr lang="ru-RU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571604" y="1928802"/>
            <a:ext cx="3429024" cy="1357322"/>
          </a:xfrm>
          <a:prstGeom prst="wedgeEllipseCallout">
            <a:avLst>
              <a:gd name="adj1" fmla="val -70433"/>
              <a:gd name="adj2" fmla="val 214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может быть!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500166" y="3429000"/>
            <a:ext cx="2286016" cy="1571636"/>
          </a:xfrm>
          <a:prstGeom prst="wedgeEllipseCallout">
            <a:avLst>
              <a:gd name="adj1" fmla="val -75835"/>
              <a:gd name="adj2" fmla="val -766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Ты в своём уме?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142844" y="4071942"/>
            <a:ext cx="3000396" cy="1428760"/>
          </a:xfrm>
          <a:prstGeom prst="wedgeEllipseCallout">
            <a:avLst>
              <a:gd name="adj1" fmla="val -29925"/>
              <a:gd name="adj2" fmla="val -1227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 в коем случае!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500166" y="2500306"/>
            <a:ext cx="3214710" cy="1000132"/>
          </a:xfrm>
          <a:prstGeom prst="wedgeEllipseCallout">
            <a:avLst>
              <a:gd name="adj1" fmla="val -70844"/>
              <a:gd name="adj2" fmla="val -10704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МОЛОДЕЦ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1" descr="C:\Documents and Settings\Svetlana\Мои документы\Мои рисунки\homeanim\AG00200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43182"/>
            <a:ext cx="1214446" cy="19013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214446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/>
              <a:t>7. </a:t>
            </a:r>
            <a:r>
              <a:rPr lang="ru-RU" sz="3800" dirty="0" smtClean="0">
                <a:solidFill>
                  <a:srgbClr val="9E0000"/>
                </a:solidFill>
              </a:rPr>
              <a:t>Ивановская</a:t>
            </a:r>
            <a:r>
              <a:rPr lang="ru-RU" sz="3800" dirty="0" smtClean="0"/>
              <a:t> во фразеологизме </a:t>
            </a:r>
            <a:r>
              <a:rPr lang="ru-RU" sz="3800" dirty="0" smtClean="0">
                <a:solidFill>
                  <a:srgbClr val="9E0000"/>
                </a:solidFill>
              </a:rPr>
              <a:t>кричать во всю ивановскую </a:t>
            </a:r>
            <a:r>
              <a:rPr lang="ru-RU" sz="3800" dirty="0" smtClean="0"/>
              <a:t>– это… </a:t>
            </a:r>
            <a:endParaRPr lang="ru-RU" sz="3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5143512"/>
            <a:ext cx="471490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площадь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2285992"/>
            <a:ext cx="471490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колокольня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4214818"/>
            <a:ext cx="471490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улица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3286124"/>
            <a:ext cx="471490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песня</a:t>
            </a:r>
            <a:endParaRPr lang="ru-RU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428728" y="3429000"/>
            <a:ext cx="2643206" cy="1071570"/>
          </a:xfrm>
          <a:prstGeom prst="wedgeEllipseCallout">
            <a:avLst>
              <a:gd name="adj1" fmla="val -70536"/>
              <a:gd name="adj2" fmla="val -7367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Печально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786578" y="6143644"/>
            <a:ext cx="2214578" cy="571504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ДАЛЬШЕ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0" y="4429132"/>
            <a:ext cx="3571868" cy="1000132"/>
          </a:xfrm>
          <a:prstGeom prst="wedgeEllipseCallout">
            <a:avLst>
              <a:gd name="adj1" fmla="val -29560"/>
              <a:gd name="adj2" fmla="val -1763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Ты не прав!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1571604" y="2214554"/>
            <a:ext cx="2500330" cy="1071570"/>
          </a:xfrm>
          <a:prstGeom prst="wedgeEllipseCallout">
            <a:avLst>
              <a:gd name="adj1" fmla="val -75312"/>
              <a:gd name="adj2" fmla="val 2905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Думай!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500166" y="2571744"/>
            <a:ext cx="2643206" cy="1071570"/>
          </a:xfrm>
          <a:prstGeom prst="wedgeEllipseCallout">
            <a:avLst>
              <a:gd name="adj1" fmla="val -76961"/>
              <a:gd name="adj2" fmla="val 5098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ЭТО УСПЕХ!</a:t>
            </a:r>
            <a:endParaRPr lang="ru-RU" sz="3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0" grpId="0" animBg="1"/>
      <p:bldP spid="10" grpId="1" animBg="1"/>
      <p:bldP spid="13" grpId="0" animBg="1"/>
      <p:bldP spid="1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6. Фразеологический гороскоп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0000"/>
      </a:hlink>
      <a:folHlink>
        <a:srgbClr val="17365D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016. Фразеологический гороскоп</Template>
  <TotalTime>5</TotalTime>
  <Words>401</Words>
  <Application>Microsoft Office PowerPoint</Application>
  <PresentationFormat>Экран (4:3)</PresentationFormat>
  <Paragraphs>133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016. Фразеологический гороскоп</vt:lpstr>
      <vt:lpstr>фразеологический  гороскоп</vt:lpstr>
      <vt:lpstr>Как пользоваться гороскопом?</vt:lpstr>
      <vt:lpstr>1. Каково значение слова гоголь в составе фразеологизма  ходить гоголем?</vt:lpstr>
      <vt:lpstr>2. Что означает фразеологизм АКИ тать в нощи?</vt:lpstr>
      <vt:lpstr>3. Найдите среди фразеологизмов- синонимов лишний</vt:lpstr>
      <vt:lpstr>4. Кто такой гулька из фразеологизма гулькин нос?</vt:lpstr>
      <vt:lpstr>5. Есть такой фразеологизм наготовить, как на маланьину свадьбу. Маланьина свадьба – это…</vt:lpstr>
      <vt:lpstr>6. Что такое шиворот из фразеологизма шиворот-навыворот?</vt:lpstr>
      <vt:lpstr>7. Ивановская во фразеологизме кричать во всю ивановскую – это… </vt:lpstr>
      <vt:lpstr>8. Что такое сокол во фразеологизме гол как сокол?</vt:lpstr>
      <vt:lpstr>9. Белуга из фразеологизма реветь белугой – это…</vt:lpstr>
      <vt:lpstr>10. Фразеологизм ход конём в языке появился из речи …</vt:lpstr>
      <vt:lpstr>11. Кто автор фразеологизма гадкий утёнок?</vt:lpstr>
      <vt:lpstr>12. Ижица из фразеологизма прописать ижицу – это…</vt:lpstr>
      <vt:lpstr>Подведём итоги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фразеологический  гороскоп</dc:title>
  <dc:creator>Admin</dc:creator>
  <cp:lastModifiedBy>Admin</cp:lastModifiedBy>
  <cp:revision>1</cp:revision>
  <dcterms:created xsi:type="dcterms:W3CDTF">2012-08-03T08:39:11Z</dcterms:created>
  <dcterms:modified xsi:type="dcterms:W3CDTF">2012-08-03T08:44:41Z</dcterms:modified>
</cp:coreProperties>
</file>