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57" r:id="rId4"/>
    <p:sldId id="258" r:id="rId5"/>
    <p:sldId id="262" r:id="rId6"/>
    <p:sldId id="259" r:id="rId7"/>
    <p:sldId id="263" r:id="rId8"/>
    <p:sldId id="260" r:id="rId9"/>
    <p:sldId id="271" r:id="rId10"/>
    <p:sldId id="264" r:id="rId11"/>
    <p:sldId id="265" r:id="rId12"/>
    <p:sldId id="272" r:id="rId13"/>
    <p:sldId id="268" r:id="rId14"/>
    <p:sldId id="266" r:id="rId15"/>
    <p:sldId id="269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8D7"/>
    <a:srgbClr val="FEF2E8"/>
    <a:srgbClr val="FEE8D6"/>
    <a:srgbClr val="0A5C6C"/>
    <a:srgbClr val="FEF9D6"/>
    <a:srgbClr val="FEF6BA"/>
    <a:srgbClr val="D86C30"/>
    <a:srgbClr val="084B58"/>
    <a:srgbClr val="F6FCF6"/>
    <a:srgbClr val="E9F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3" d="100"/>
          <a:sy n="11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2113C-A7C8-4518-8A78-11BACC012FFE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6B5E0-67F1-4EFA-A7F8-7BCE852ECB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390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6B5E0-67F1-4EFA-A7F8-7BCE852ECBD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8015-F91C-43B0-BD27-F29C355D0015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5344-270C-4BA9-A1B8-556F92644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8015-F91C-43B0-BD27-F29C355D0015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5344-270C-4BA9-A1B8-556F92644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8015-F91C-43B0-BD27-F29C355D0015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5344-270C-4BA9-A1B8-556F92644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8015-F91C-43B0-BD27-F29C355D0015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5344-270C-4BA9-A1B8-556F92644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8015-F91C-43B0-BD27-F29C355D0015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5344-270C-4BA9-A1B8-556F92644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8015-F91C-43B0-BD27-F29C355D0015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5344-270C-4BA9-A1B8-556F92644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8015-F91C-43B0-BD27-F29C355D0015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5344-270C-4BA9-A1B8-556F92644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8015-F91C-43B0-BD27-F29C355D0015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5344-270C-4BA9-A1B8-556F92644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8015-F91C-43B0-BD27-F29C355D0015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5344-270C-4BA9-A1B8-556F92644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8015-F91C-43B0-BD27-F29C355D0015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5344-270C-4BA9-A1B8-556F92644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8015-F91C-43B0-BD27-F29C355D0015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5344-270C-4BA9-A1B8-556F92644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39E8015-F91C-43B0-BD27-F29C355D0015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E65344-270C-4BA9-A1B8-556F92644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>
          <a:ln>
            <a:noFill/>
          </a:ln>
          <a:solidFill>
            <a:srgbClr val="0A5C6C"/>
          </a:solidFill>
          <a:effectLst>
            <a:glow rad="63500">
              <a:srgbClr val="FDE8D7"/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b="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Словосочетание</a:t>
            </a:r>
            <a:endParaRPr lang="ru-RU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68560" y="3284984"/>
            <a:ext cx="7786742" cy="17526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Урок-путешествие “Словосочетательное кольцо” </a:t>
            </a:r>
          </a:p>
          <a:p>
            <a:r>
              <a:rPr lang="ru-RU" sz="2800" b="1" dirty="0" smtClean="0"/>
              <a:t>по станциям</a:t>
            </a:r>
          </a:p>
          <a:p>
            <a:endParaRPr lang="ru-RU" sz="2800" b="1" dirty="0" smtClean="0"/>
          </a:p>
          <a:p>
            <a:endParaRPr lang="ru-RU" sz="2800" b="1" dirty="0"/>
          </a:p>
        </p:txBody>
      </p:sp>
      <p:pic>
        <p:nvPicPr>
          <p:cNvPr id="12290" name="Picture 2" descr="C:\Documents and Settings\1\Мои документы\Мои рисунки\2565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224" y="2924944"/>
            <a:ext cx="2131031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714480" y="1357298"/>
            <a:ext cx="5643602" cy="50720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28662" y="214290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“Словосочетательное кольцо” 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1928794" y="2285992"/>
            <a:ext cx="457200" cy="457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1571604" y="4429132"/>
            <a:ext cx="500066" cy="50006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3929058" y="6072206"/>
            <a:ext cx="571504" cy="50006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6357950" y="5286388"/>
            <a:ext cx="500066" cy="50006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429124" y="1142984"/>
            <a:ext cx="500066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6643702" y="2357430"/>
            <a:ext cx="500066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4282" y="1643050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Станция “Теоретическая</a:t>
            </a:r>
            <a:r>
              <a:rPr lang="ru-RU" b="1" dirty="0" smtClean="0">
                <a:solidFill>
                  <a:srgbClr val="FF0000"/>
                </a:solidFill>
              </a:rPr>
              <a:t>”.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357187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Станция “Схематическая”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4612" y="5286388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Станция “Практическая”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7950" y="592933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Станция “Игровая”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8" y="1643050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Станция “Конструкторская”</a:t>
            </a:r>
            <a:endParaRPr lang="ru-RU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5286380" y="92867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Станция “Итоговая”</a:t>
            </a:r>
            <a:endParaRPr lang="ru-RU" i="1" dirty="0"/>
          </a:p>
        </p:txBody>
      </p:sp>
      <p:pic>
        <p:nvPicPr>
          <p:cNvPr id="19" name="Picture 2" descr="C:\Documents and Settings\1\Мои документы\Мои рисунки\priglashenie.jpg"/>
          <p:cNvPicPr>
            <a:picLocks noChangeAspect="1" noChangeArrowheads="1"/>
          </p:cNvPicPr>
          <p:nvPr/>
        </p:nvPicPr>
        <p:blipFill>
          <a:blip r:embed="rId2"/>
          <a:srcRect l="12500" t="23880" r="16250" b="12686"/>
          <a:stretch>
            <a:fillRect/>
          </a:stretch>
        </p:blipFill>
        <p:spPr bwMode="auto">
          <a:xfrm>
            <a:off x="2857488" y="2143116"/>
            <a:ext cx="2928958" cy="26206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Станция “Игровая”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/>
              <a:t>Игра “ Фантазёры”.</a:t>
            </a:r>
            <a:r>
              <a:rPr lang="ru-RU" dirty="0" smtClean="0"/>
              <a:t> </a:t>
            </a:r>
          </a:p>
          <a:p>
            <a:pPr lvl="0"/>
            <a:r>
              <a:rPr lang="ru-RU" b="1" dirty="0" smtClean="0"/>
              <a:t>Игра “ Слово + слово”.</a:t>
            </a:r>
            <a:r>
              <a:rPr lang="ru-RU" dirty="0" smtClean="0"/>
              <a:t> </a:t>
            </a:r>
          </a:p>
          <a:p>
            <a:pPr marL="0" lvl="0" indent="0">
              <a:buNone/>
            </a:pPr>
            <a:r>
              <a:rPr lang="ru-RU" i="1" dirty="0" smtClean="0"/>
              <a:t>Работа выполняется в парах. </a:t>
            </a:r>
            <a:endParaRPr lang="ru-RU" i="1" dirty="0"/>
          </a:p>
        </p:txBody>
      </p:sp>
      <p:pic>
        <p:nvPicPr>
          <p:cNvPr id="8195" name="Picture 3" descr="C:\Documents and Settings\1\Рабочий стол\Мои документы\Мои рисунки\Рисунки-анимация\люди\f02c84dd67d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722942"/>
            <a:ext cx="2366969" cy="3135058"/>
          </a:xfrm>
          <a:prstGeom prst="rect">
            <a:avLst/>
          </a:prstGeom>
          <a:noFill/>
        </p:spPr>
      </p:pic>
      <p:pic>
        <p:nvPicPr>
          <p:cNvPr id="8196" name="Picture 4" descr="C:\Documents and Settings\1\Рабочий стол\Мои документы\Мои рисунки\Рисунки-анимация\люди\45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286124"/>
            <a:ext cx="2366966" cy="3381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«Фантазёры»     «Слово + слово»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1340768"/>
            <a:ext cx="4213702" cy="40005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/>
              <a:t>Условия игры:                  </a:t>
            </a:r>
            <a:r>
              <a:rPr lang="ru-RU" sz="2800" dirty="0" smtClean="0"/>
              <a:t>к рисунку подобрать как можно больше словосочетаний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214942" y="1333090"/>
            <a:ext cx="364333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Условия игры: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Подобрать к данному глаголу-сказуемому обстоятельства, выраженные сущ. с предлогом. Предлоги повторяться не должны</a:t>
            </a:r>
          </a:p>
          <a:p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прыгнуть 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7" name="Picture 3" descr="C:\Documents and Settings\1\Рабочий стол\Мои документы\Мои рисунки\разделители\89195b5fea0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044949" y="3598597"/>
            <a:ext cx="5453084" cy="541859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9526"/>
            <a:ext cx="3734744" cy="2494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714480" y="1357298"/>
            <a:ext cx="5643602" cy="50720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28662" y="214290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“Словосочетательное кольцо” 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1928794" y="2285992"/>
            <a:ext cx="457200" cy="457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1571604" y="4429132"/>
            <a:ext cx="500066" cy="50006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3929058" y="6072206"/>
            <a:ext cx="571504" cy="50006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6357950" y="5286388"/>
            <a:ext cx="500066" cy="50006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429124" y="1142984"/>
            <a:ext cx="500066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6643702" y="2357430"/>
            <a:ext cx="500066" cy="50006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4282" y="1643050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Станция “Теоретическая</a:t>
            </a:r>
            <a:r>
              <a:rPr lang="ru-RU" b="1" u="sng" dirty="0" smtClean="0"/>
              <a:t>”.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42910" y="357187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Станция “Схематическая</a:t>
            </a:r>
            <a:r>
              <a:rPr lang="ru-RU" b="1" i="1" dirty="0" smtClean="0"/>
              <a:t>”</a:t>
            </a:r>
            <a:endParaRPr lang="ru-RU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2714612" y="5286388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Станция “Практическая”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6314" y="478632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Станция “Игровая”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15074" y="1714488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Станция “Конструкторская”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0430" y="78579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Станция “Итоговая”</a:t>
            </a:r>
            <a:endParaRPr lang="ru-RU" i="1" dirty="0"/>
          </a:p>
        </p:txBody>
      </p:sp>
      <p:pic>
        <p:nvPicPr>
          <p:cNvPr id="19" name="Picture 2" descr="C:\Documents and Settings\1\Мои документы\Мои рисунки\priglashenie.jpg"/>
          <p:cNvPicPr>
            <a:picLocks noChangeAspect="1" noChangeArrowheads="1"/>
          </p:cNvPicPr>
          <p:nvPr/>
        </p:nvPicPr>
        <p:blipFill>
          <a:blip r:embed="rId2"/>
          <a:srcRect l="12500" t="23880" r="16250" b="12686"/>
          <a:stretch>
            <a:fillRect/>
          </a:stretch>
        </p:blipFill>
        <p:spPr bwMode="auto">
          <a:xfrm>
            <a:off x="2928926" y="2357430"/>
            <a:ext cx="2928958" cy="26206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Станция “Конструкторская”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572560" cy="547260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3400" b="1" u="sng" dirty="0" smtClean="0"/>
              <a:t>1 задание</a:t>
            </a:r>
            <a:r>
              <a:rPr lang="ru-RU" sz="3400" b="1" dirty="0" smtClean="0"/>
              <a:t>:</a:t>
            </a:r>
            <a:r>
              <a:rPr lang="ru-RU" sz="3400" dirty="0" smtClean="0"/>
              <a:t> </a:t>
            </a:r>
            <a:r>
              <a:rPr lang="ru-RU" sz="3400" b="1" dirty="0" smtClean="0"/>
              <a:t>образовать сочинительные словосочетания, записать 2 из них.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400" i="1" dirty="0" smtClean="0"/>
              <a:t>снег (белый, пушистый)</a:t>
            </a:r>
            <a:r>
              <a:rPr lang="ru-RU" sz="3400" dirty="0" smtClean="0"/>
              <a:t>; </a:t>
            </a:r>
            <a:r>
              <a:rPr lang="ru-RU" sz="3400" i="1" dirty="0" smtClean="0"/>
              <a:t>ландыш (ароматный, белоснежный)</a:t>
            </a:r>
            <a:r>
              <a:rPr lang="ru-RU" sz="3400" dirty="0" smtClean="0"/>
              <a:t>; сочинение </a:t>
            </a:r>
            <a:r>
              <a:rPr lang="ru-RU" sz="3400" i="1" dirty="0" smtClean="0"/>
              <a:t>(написать, проверить)</a:t>
            </a:r>
            <a:r>
              <a:rPr lang="ru-RU" sz="3400" dirty="0" smtClean="0"/>
              <a:t>; играть </a:t>
            </a:r>
            <a:r>
              <a:rPr lang="ru-RU" sz="3400" i="1" dirty="0" smtClean="0"/>
              <a:t>(баян, гитара)</a:t>
            </a:r>
            <a:r>
              <a:rPr lang="ru-RU" sz="3400" dirty="0" smtClean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400" b="1" u="sng" dirty="0" smtClean="0"/>
              <a:t>2 задание</a:t>
            </a:r>
            <a:r>
              <a:rPr lang="ru-RU" sz="3400" b="1" dirty="0" smtClean="0"/>
              <a:t>:</a:t>
            </a:r>
            <a:r>
              <a:rPr lang="ru-RU" sz="3400" dirty="0" smtClean="0"/>
              <a:t> </a:t>
            </a:r>
            <a:r>
              <a:rPr lang="ru-RU" sz="3400" b="1" dirty="0" smtClean="0"/>
              <a:t>выполни устно разбор данных словосочетаний </a:t>
            </a:r>
            <a:endParaRPr lang="ru-RU" sz="3400" b="1" i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sz="3400" i="1" dirty="0" smtClean="0"/>
              <a:t>Поздний вечер, смотреть мультфильм, идти по лесу, обаятельный человек, любовь к чтению, смеяться весело.</a:t>
            </a:r>
          </a:p>
          <a:p>
            <a:pPr marL="0" indent="0">
              <a:lnSpc>
                <a:spcPct val="120000"/>
              </a:lnSpc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714480" y="1357298"/>
            <a:ext cx="5643602" cy="50720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28662" y="214290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“Словосочетательное кольцо” 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1928794" y="2285992"/>
            <a:ext cx="457200" cy="457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1571604" y="4429132"/>
            <a:ext cx="500066" cy="50006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3929058" y="6072206"/>
            <a:ext cx="571504" cy="50006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6357950" y="5286388"/>
            <a:ext cx="500066" cy="50006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429124" y="1142984"/>
            <a:ext cx="500066" cy="42862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6643702" y="2357430"/>
            <a:ext cx="500066" cy="50006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4282" y="1643050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Станция “Теоретическая</a:t>
            </a:r>
            <a:r>
              <a:rPr lang="ru-RU" b="1" dirty="0" smtClean="0">
                <a:solidFill>
                  <a:srgbClr val="FF0000"/>
                </a:solidFill>
              </a:rPr>
              <a:t>”.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357187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Станция “Схематическая”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4612" y="5286388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Станция “Практическая”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6314" y="478632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Станция “Игровая”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7884" y="3000372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Станция “Конструкторская”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8992" y="71435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Станция “Итоговая”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9" name="Picture 2" descr="C:\Documents and Settings\1\Мои документы\Мои рисунки\priglashenie.jpg"/>
          <p:cNvPicPr>
            <a:picLocks noChangeAspect="1" noChangeArrowheads="1"/>
          </p:cNvPicPr>
          <p:nvPr/>
        </p:nvPicPr>
        <p:blipFill>
          <a:blip r:embed="rId2"/>
          <a:srcRect l="12500" t="23880" r="16250" b="12686"/>
          <a:stretch>
            <a:fillRect/>
          </a:stretch>
        </p:blipFill>
        <p:spPr bwMode="auto">
          <a:xfrm>
            <a:off x="2928926" y="2214554"/>
            <a:ext cx="2928958" cy="26206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Станция “Итоговая”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/>
              <a:t>Уважаемые путешественники! Все станции, представленные в “словосочетательном кольце”, нами исследованы. Вы показали свои знания и умения по теме урока. Предлагаю вам </a:t>
            </a:r>
            <a:r>
              <a:rPr lang="ru-RU" sz="2800" b="1" dirty="0" smtClean="0"/>
              <a:t>высказать своё мнение о сегодняшнем уроке и составить 5 словосочетаний, характеризующих наше путешествие.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10243" name="Picture 3" descr="C:\Documents and Settings\1\Рабочий стол\Мои документы\Мои рисунки\Рисунки-анимация\люди\4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8672" y="4509120"/>
            <a:ext cx="1608663" cy="2124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714480" y="1357298"/>
            <a:ext cx="5643602" cy="50720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28662" y="214290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“Словосочетательное кольцо” 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1928794" y="2285992"/>
            <a:ext cx="457200" cy="457200"/>
          </a:xfrm>
          <a:prstGeom prst="flowChartConnector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1571604" y="4429132"/>
            <a:ext cx="500066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3929058" y="6072206"/>
            <a:ext cx="571504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6357950" y="5286388"/>
            <a:ext cx="500066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429124" y="1142984"/>
            <a:ext cx="500066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6643702" y="2357430"/>
            <a:ext cx="500066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0001" y="1639661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Станция “Теоретическая</a:t>
            </a:r>
            <a:r>
              <a:rPr lang="ru-RU" b="1" u="sng" dirty="0" smtClean="0"/>
              <a:t>”.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14282" y="357187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Станция “Схематическая”</a:t>
            </a:r>
            <a:endParaRPr lang="ru-RU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2714612" y="5286388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Станция “Практическая”</a:t>
            </a:r>
            <a:endParaRPr lang="ru-RU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86314" y="478632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Станция “Игровая”</a:t>
            </a:r>
            <a:endParaRPr lang="ru-RU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6072198" y="3000372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Станция “Конструкторская”</a:t>
            </a:r>
            <a:endParaRPr lang="ru-RU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5286380" y="92867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Станция “Итоговая”</a:t>
            </a:r>
            <a:endParaRPr lang="ru-RU" i="1" dirty="0"/>
          </a:p>
        </p:txBody>
      </p:sp>
      <p:pic>
        <p:nvPicPr>
          <p:cNvPr id="19" name="Picture 2" descr="C:\Documents and Settings\1\Мои документы\Мои рисунки\priglashenie.jpg"/>
          <p:cNvPicPr>
            <a:picLocks noChangeAspect="1" noChangeArrowheads="1"/>
          </p:cNvPicPr>
          <p:nvPr/>
        </p:nvPicPr>
        <p:blipFill>
          <a:blip r:embed="rId2"/>
          <a:srcRect l="12500" t="23880" r="16250" b="12686"/>
          <a:stretch>
            <a:fillRect/>
          </a:stretch>
        </p:blipFill>
        <p:spPr bwMode="auto">
          <a:xfrm>
            <a:off x="2928926" y="2285992"/>
            <a:ext cx="2928958" cy="26206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\Мои документы\Мои рисунки\priglashenie.jpg"/>
          <p:cNvPicPr>
            <a:picLocks noChangeAspect="1" noChangeArrowheads="1"/>
          </p:cNvPicPr>
          <p:nvPr/>
        </p:nvPicPr>
        <p:blipFill>
          <a:blip r:embed="rId2"/>
          <a:srcRect l="12500" t="23880" r="16250" b="12686"/>
          <a:stretch>
            <a:fillRect/>
          </a:stretch>
        </p:blipFill>
        <p:spPr bwMode="auto">
          <a:xfrm>
            <a:off x="3000364" y="2357430"/>
            <a:ext cx="2928958" cy="26206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 4"/>
          <p:cNvSpPr/>
          <p:nvPr/>
        </p:nvSpPr>
        <p:spPr>
          <a:xfrm>
            <a:off x="1714480" y="1357298"/>
            <a:ext cx="5643602" cy="50720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28662" y="214290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“Словосочетательное кольцо” 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1928794" y="2285992"/>
            <a:ext cx="457200" cy="457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1571604" y="4429132"/>
            <a:ext cx="500066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3929058" y="6072206"/>
            <a:ext cx="571504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6357950" y="5286388"/>
            <a:ext cx="500066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429124" y="1142984"/>
            <a:ext cx="500066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6643702" y="2357430"/>
            <a:ext cx="500066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4282" y="2428868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Станция “Теоретическая</a:t>
            </a:r>
            <a:r>
              <a:rPr lang="ru-RU" b="1" dirty="0" smtClean="0">
                <a:solidFill>
                  <a:srgbClr val="FF0000"/>
                </a:solidFill>
              </a:rPr>
              <a:t>”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357187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Станция “Схематическая”</a:t>
            </a:r>
            <a:endParaRPr lang="ru-RU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2714612" y="5286388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Станция “Практическая”</a:t>
            </a:r>
            <a:endParaRPr lang="ru-RU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86314" y="478632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Станция “Игровая”</a:t>
            </a:r>
            <a:endParaRPr lang="ru-RU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6000760" y="3000372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Станция “Конструкторская”</a:t>
            </a:r>
            <a:endParaRPr lang="ru-RU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5286380" y="92867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Станция “Итоговая”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Станция “Теоретическая”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568952" cy="524005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Задание: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дополни предложения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Словосочетание – это сочетание слов, связанных между собой грамматически и по _________.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Словосочетания, в котором одно слово подчиняется другому, называются __________ .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словосочетании различаются __________часть и зависимая.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От __________ слова к __________ставится вопрос.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Словосочетания, в которых слова равноправны называются ________________.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714480" y="1357298"/>
            <a:ext cx="5643602" cy="50720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28662" y="214290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“Словосочетательное кольцо” 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1928794" y="2285992"/>
            <a:ext cx="457200" cy="457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1571604" y="4429132"/>
            <a:ext cx="500066" cy="50006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3929058" y="6072206"/>
            <a:ext cx="571504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6357950" y="5286388"/>
            <a:ext cx="500066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429124" y="1142984"/>
            <a:ext cx="500066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6643702" y="2357430"/>
            <a:ext cx="500066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4282" y="1643050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Станция “Теоретическая</a:t>
            </a:r>
            <a:r>
              <a:rPr lang="ru-RU" b="1" u="sng" dirty="0" smtClean="0"/>
              <a:t>”.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57158" y="3429000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Станция “Схематическая”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4612" y="5286388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Станция “Практическая”</a:t>
            </a:r>
            <a:endParaRPr lang="ru-RU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86314" y="478632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Станция “Игровая”</a:t>
            </a:r>
            <a:endParaRPr lang="ru-RU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5857884" y="3000372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Станция “Конструкторская”</a:t>
            </a:r>
            <a:endParaRPr lang="ru-RU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5286380" y="92867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Станция “Итоговая”</a:t>
            </a:r>
            <a:endParaRPr lang="ru-RU" i="1" dirty="0"/>
          </a:p>
        </p:txBody>
      </p:sp>
      <p:pic>
        <p:nvPicPr>
          <p:cNvPr id="19" name="Picture 2" descr="C:\Documents and Settings\1\Мои документы\Мои рисунки\priglashenie.jpg"/>
          <p:cNvPicPr>
            <a:picLocks noChangeAspect="1" noChangeArrowheads="1"/>
          </p:cNvPicPr>
          <p:nvPr/>
        </p:nvPicPr>
        <p:blipFill>
          <a:blip r:embed="rId2"/>
          <a:srcRect l="12500" t="23880" r="16250" b="12686"/>
          <a:stretch>
            <a:fillRect/>
          </a:stretch>
        </p:blipFill>
        <p:spPr bwMode="auto">
          <a:xfrm>
            <a:off x="3071802" y="2285992"/>
            <a:ext cx="2928958" cy="26206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Станция “Схематическая”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Задание:</a:t>
            </a:r>
            <a:r>
              <a:rPr lang="ru-RU" dirty="0" smtClean="0"/>
              <a:t> выполни синтаксический разбор словосочетания</a:t>
            </a:r>
          </a:p>
          <a:p>
            <a:r>
              <a:rPr lang="ru-RU" dirty="0" smtClean="0"/>
              <a:t>« </a:t>
            </a:r>
            <a:r>
              <a:rPr lang="ru-RU" b="1" i="1" dirty="0" smtClean="0"/>
              <a:t>учиться в школе </a:t>
            </a:r>
            <a:r>
              <a:rPr lang="ru-RU" dirty="0" smtClean="0"/>
              <a:t>»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99308"/>
            <a:ext cx="3101528" cy="2190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714480" y="1357298"/>
            <a:ext cx="5643602" cy="50720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28662" y="214290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“Словосочетательное кольцо” 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1928794" y="2285992"/>
            <a:ext cx="457200" cy="457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1571604" y="4429132"/>
            <a:ext cx="500066" cy="50006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3929058" y="6072206"/>
            <a:ext cx="571504" cy="50006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6357950" y="5286388"/>
            <a:ext cx="500066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429124" y="1142984"/>
            <a:ext cx="500066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6643702" y="2357430"/>
            <a:ext cx="500066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4282" y="1643050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Станция “Теоретическая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85720" y="357187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Станция “Схематическая”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0562" y="5500702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Станция “Практическая”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6314" y="478632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Станция “Игровая”</a:t>
            </a:r>
            <a:endParaRPr lang="ru-RU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5857884" y="3000372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Станция “Конструкторская”</a:t>
            </a:r>
            <a:endParaRPr lang="ru-RU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5286380" y="92867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Станция “Итоговая”</a:t>
            </a:r>
            <a:endParaRPr lang="ru-RU" i="1" dirty="0"/>
          </a:p>
        </p:txBody>
      </p:sp>
      <p:pic>
        <p:nvPicPr>
          <p:cNvPr id="19" name="Picture 2" descr="C:\Documents and Settings\1\Мои документы\Мои рисунки\priglashenie.jpg"/>
          <p:cNvPicPr>
            <a:picLocks noChangeAspect="1" noChangeArrowheads="1"/>
          </p:cNvPicPr>
          <p:nvPr/>
        </p:nvPicPr>
        <p:blipFill>
          <a:blip r:embed="rId2"/>
          <a:srcRect l="12500" t="23880" r="16250" b="12686"/>
          <a:stretch>
            <a:fillRect/>
          </a:stretch>
        </p:blipFill>
        <p:spPr bwMode="auto">
          <a:xfrm>
            <a:off x="3000364" y="1785926"/>
            <a:ext cx="2928958" cy="26206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Станция “Практическая”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481807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u="sng" dirty="0" smtClean="0"/>
              <a:t>Задание по станции: </a:t>
            </a:r>
            <a:r>
              <a:rPr lang="ru-RU" dirty="0" smtClean="0"/>
              <a:t>выпиши все словосочетания из предложения, выполни их разбор.</a:t>
            </a:r>
          </a:p>
          <a:p>
            <a:endParaRPr lang="ru-RU" u="sng" dirty="0"/>
          </a:p>
          <a:p>
            <a:r>
              <a:rPr lang="ru-RU" b="1" i="1" u="sng" dirty="0" smtClean="0"/>
              <a:t>1 вариант: </a:t>
            </a:r>
            <a:r>
              <a:rPr lang="ru-RU" i="1" dirty="0" smtClean="0"/>
              <a:t>Сижу на подоконнике я в мамином платке.</a:t>
            </a:r>
          </a:p>
          <a:p>
            <a:endParaRPr lang="ru-RU" b="1" i="1" u="sng" dirty="0" smtClean="0"/>
          </a:p>
          <a:p>
            <a:r>
              <a:rPr lang="ru-RU" b="1" i="1" u="sng" dirty="0" smtClean="0"/>
              <a:t>2 вариант: </a:t>
            </a:r>
            <a:r>
              <a:rPr lang="ru-RU" i="1" dirty="0" smtClean="0"/>
              <a:t>Пробился лучик тоненький на небе вдалеке.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Динамическая пауза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89256"/>
            <a:ext cx="5686436" cy="55007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Мы ладонь к глазам приставим,</a:t>
            </a:r>
          </a:p>
          <a:p>
            <a:pPr marL="0" indent="0">
              <a:buNone/>
            </a:pPr>
            <a:r>
              <a:rPr lang="ru-RU" sz="1800" b="1" dirty="0"/>
              <a:t>Ноги крепкие расставим.</a:t>
            </a:r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r>
              <a:rPr lang="ru-RU" sz="1800" b="1" dirty="0" smtClean="0"/>
              <a:t>Поворачиваясь </a:t>
            </a:r>
            <a:r>
              <a:rPr lang="ru-RU" sz="1800" b="1" dirty="0"/>
              <a:t>вправо,</a:t>
            </a:r>
          </a:p>
          <a:p>
            <a:pPr marL="0" indent="0">
              <a:buNone/>
            </a:pPr>
            <a:r>
              <a:rPr lang="ru-RU" sz="1800" b="1" dirty="0"/>
              <a:t>Оглядимся величаво.</a:t>
            </a:r>
          </a:p>
          <a:p>
            <a:pPr marL="0" indent="0">
              <a:buNone/>
            </a:pPr>
            <a:r>
              <a:rPr lang="ru-RU" sz="1800" b="1" dirty="0"/>
              <a:t>И налево надо тоже</a:t>
            </a:r>
          </a:p>
          <a:p>
            <a:pPr marL="0" indent="0">
              <a:buNone/>
            </a:pPr>
            <a:r>
              <a:rPr lang="ru-RU" sz="1800" b="1" dirty="0"/>
              <a:t>Поглядеть из-под ладошек.</a:t>
            </a:r>
          </a:p>
          <a:p>
            <a:pPr marL="0" indent="0">
              <a:buNone/>
            </a:pPr>
            <a:r>
              <a:rPr lang="ru-RU" sz="1800" b="1" dirty="0"/>
              <a:t>И – направо! И еще</a:t>
            </a:r>
          </a:p>
          <a:p>
            <a:pPr marL="0" indent="0">
              <a:buNone/>
            </a:pPr>
            <a:r>
              <a:rPr lang="ru-RU" sz="1800" b="1" dirty="0"/>
              <a:t>Через левое плечо!</a:t>
            </a:r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r>
              <a:rPr lang="ru-RU" sz="1800" b="1" dirty="0" smtClean="0"/>
              <a:t>Все </a:t>
            </a:r>
            <a:r>
              <a:rPr lang="ru-RU" sz="1800" b="1" dirty="0"/>
              <a:t>ребята дружно встали</a:t>
            </a:r>
          </a:p>
          <a:p>
            <a:pPr marL="0" indent="0">
              <a:buNone/>
            </a:pPr>
            <a:r>
              <a:rPr lang="ru-RU" sz="1800" b="1" dirty="0"/>
              <a:t>И на месте зашагали.</a:t>
            </a:r>
          </a:p>
          <a:p>
            <a:pPr marL="0" indent="0">
              <a:buNone/>
            </a:pPr>
            <a:r>
              <a:rPr lang="ru-RU" sz="1800" b="1" dirty="0"/>
              <a:t>На носочках потянулись</a:t>
            </a:r>
          </a:p>
          <a:p>
            <a:pPr marL="0" indent="0">
              <a:buNone/>
            </a:pPr>
            <a:r>
              <a:rPr lang="ru-RU" sz="1800" b="1" dirty="0"/>
              <a:t>И друг к другу повернулись.</a:t>
            </a:r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r>
              <a:rPr lang="ru-RU" sz="1800" b="1" dirty="0" smtClean="0"/>
              <a:t>Как </a:t>
            </a:r>
            <a:r>
              <a:rPr lang="ru-RU" sz="1800" b="1" dirty="0"/>
              <a:t>пружинки мы присели,</a:t>
            </a:r>
          </a:p>
          <a:p>
            <a:pPr marL="0" indent="0">
              <a:buNone/>
            </a:pPr>
            <a:r>
              <a:rPr lang="ru-RU" sz="1800" b="1" dirty="0"/>
              <a:t>А потом тихонько сели</a:t>
            </a:r>
          </a:p>
        </p:txBody>
      </p:sp>
      <p:pic>
        <p:nvPicPr>
          <p:cNvPr id="7170" name="Picture 2" descr="C:\Documents and Settings\1\Рабочий стол\Мои документы\Мои рисунки\Рисунки-анимация\люди\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889256"/>
            <a:ext cx="1390652" cy="2157908"/>
          </a:xfrm>
          <a:prstGeom prst="rect">
            <a:avLst/>
          </a:prstGeom>
          <a:noFill/>
        </p:spPr>
      </p:pic>
      <p:pic>
        <p:nvPicPr>
          <p:cNvPr id="7171" name="Picture 3" descr="C:\Documents and Settings\1\Рабочий стол\Мои документы\Мои рисунки\Рисунки-анимация\люди\43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214422"/>
            <a:ext cx="1055411" cy="2646405"/>
          </a:xfrm>
          <a:prstGeom prst="rect">
            <a:avLst/>
          </a:prstGeom>
          <a:noFill/>
        </p:spPr>
      </p:pic>
      <p:pic>
        <p:nvPicPr>
          <p:cNvPr id="7173" name="Picture 5" descr="C:\Documents and Settings\1\Рабочий стол\Мои документы\Мои рисунки\Рисунки-анимация\люди\9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929066"/>
            <a:ext cx="1500193" cy="2400309"/>
          </a:xfrm>
          <a:prstGeom prst="rect">
            <a:avLst/>
          </a:prstGeom>
          <a:noFill/>
        </p:spPr>
      </p:pic>
      <p:pic>
        <p:nvPicPr>
          <p:cNvPr id="7174" name="Picture 6" descr="C:\Documents and Settings\1\Рабочий стол\Мои документы\Мои рисунки\Рисунки-анимация\люди\4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3550967"/>
            <a:ext cx="1285884" cy="2634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Цветок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Цветок</Template>
  <TotalTime>0</TotalTime>
  <Words>551</Words>
  <Application>Microsoft Office PowerPoint</Application>
  <PresentationFormat>Экран (4:3)</PresentationFormat>
  <Paragraphs>110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Цветок</vt:lpstr>
      <vt:lpstr>Словосочетание</vt:lpstr>
      <vt:lpstr>Презентация PowerPoint</vt:lpstr>
      <vt:lpstr>Презентация PowerPoint</vt:lpstr>
      <vt:lpstr>Станция “Теоретическая”</vt:lpstr>
      <vt:lpstr>Презентация PowerPoint</vt:lpstr>
      <vt:lpstr>Станция “Схематическая”</vt:lpstr>
      <vt:lpstr>Презентация PowerPoint</vt:lpstr>
      <vt:lpstr>Станция “Практическая”</vt:lpstr>
      <vt:lpstr>Динамическая пауза </vt:lpstr>
      <vt:lpstr>Презентация PowerPoint</vt:lpstr>
      <vt:lpstr>Станция “Игровая”</vt:lpstr>
      <vt:lpstr>«Фантазёры»     «Слово + слово»</vt:lpstr>
      <vt:lpstr>Презентация PowerPoint</vt:lpstr>
      <vt:lpstr>Станция “Конструкторская”</vt:lpstr>
      <vt:lpstr>Презентация PowerPoint</vt:lpstr>
      <vt:lpstr>Станция “Итоговая”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2009-10-21T12:56:00Z</dcterms:created>
  <dcterms:modified xsi:type="dcterms:W3CDTF">2017-02-28T13:59:53Z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TC103626521049</vt:lpwstr>
  </property>
</Properties>
</file>