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62" r:id="rId3"/>
    <p:sldId id="257" r:id="rId4"/>
    <p:sldId id="259" r:id="rId5"/>
    <p:sldId id="260" r:id="rId6"/>
    <p:sldId id="258" r:id="rId7"/>
    <p:sldId id="263" r:id="rId8"/>
    <p:sldId id="264" r:id="rId9"/>
    <p:sldId id="266" r:id="rId10"/>
    <p:sldId id="267" r:id="rId11"/>
    <p:sldId id="270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AA3AE45-5C11-4687-904F-2244E9CED34A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F865B97-471C-4BDA-8544-6E37BCEC8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AE45-5C11-4687-904F-2244E9CED34A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5B97-471C-4BDA-8544-6E37BCEC8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AE45-5C11-4687-904F-2244E9CED34A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5B97-471C-4BDA-8544-6E37BCEC8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DBF7A2-C40A-484F-8CAE-C5AF79CB3A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AA3AE45-5C11-4687-904F-2244E9CED34A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5B97-471C-4BDA-8544-6E37BCEC8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AA3AE45-5C11-4687-904F-2244E9CED34A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F865B97-471C-4BDA-8544-6E37BCEC8BE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A3AE45-5C11-4687-904F-2244E9CED34A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F865B97-471C-4BDA-8544-6E37BCEC8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AA3AE45-5C11-4687-904F-2244E9CED34A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F865B97-471C-4BDA-8544-6E37BCEC8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AE45-5C11-4687-904F-2244E9CED34A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5B97-471C-4BDA-8544-6E37BCEC8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A3AE45-5C11-4687-904F-2244E9CED34A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F865B97-471C-4BDA-8544-6E37BCEC8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AA3AE45-5C11-4687-904F-2244E9CED34A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F865B97-471C-4BDA-8544-6E37BCEC8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AA3AE45-5C11-4687-904F-2244E9CED34A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F865B97-471C-4BDA-8544-6E37BCEC8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AA3AE45-5C11-4687-904F-2244E9CED34A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F865B97-471C-4BDA-8544-6E37BCEC8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8062912" cy="1470025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Акмеизм</a:t>
            </a:r>
            <a:endParaRPr lang="ru-RU" sz="7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282" y="500042"/>
            <a:ext cx="39290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onstantia" pitchFamily="18" charset="0"/>
              </a:rPr>
              <a:t>Африка, далекая Африка, всю жизнь притягивала к себе поэта. После 1907 года Н.Гумилев предпринимает вторую поездку в Африку, на этот раз достигнув </a:t>
            </a:r>
            <a:r>
              <a:rPr lang="ru-RU" sz="2000" dirty="0" err="1">
                <a:latin typeface="Constantia" pitchFamily="18" charset="0"/>
              </a:rPr>
              <a:t>Аддис</a:t>
            </a:r>
            <a:r>
              <a:rPr lang="ru-RU" sz="2000" dirty="0">
                <a:latin typeface="Constantia" pitchFamily="18" charset="0"/>
              </a:rPr>
              <a:t> – </a:t>
            </a:r>
            <a:r>
              <a:rPr lang="ru-RU" sz="2000" dirty="0" err="1">
                <a:latin typeface="Constantia" pitchFamily="18" charset="0"/>
              </a:rPr>
              <a:t>Абебы</a:t>
            </a:r>
            <a:r>
              <a:rPr lang="ru-RU" sz="2000" dirty="0">
                <a:latin typeface="Constantia" pitchFamily="18" charset="0"/>
              </a:rPr>
              <a:t>. Этим путешествием он надолго утолил жажду приключений.  Африка подарила поэту вдохновение, которое вылилось в стихи. Очень интересно стихотворение </a:t>
            </a:r>
            <a:r>
              <a:rPr lang="ru-RU" sz="2000" b="1" dirty="0">
                <a:latin typeface="Constantia" pitchFamily="18" charset="0"/>
              </a:rPr>
              <a:t>«Озеро Чад»</a:t>
            </a:r>
            <a:r>
              <a:rPr lang="ru-RU" sz="2000" dirty="0">
                <a:latin typeface="Constantia" pitchFamily="18" charset="0"/>
              </a:rPr>
              <a:t>.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500562" y="3214686"/>
            <a:ext cx="4416428" cy="3357563"/>
          </a:xfrm>
          <a:prstGeom prst="rect">
            <a:avLst/>
          </a:prstGeom>
        </p:spPr>
        <p:txBody>
          <a:bodyPr/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таинственном озере Чад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Посреди вековых баобабов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Вырезные фелуки стремят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заре величавых арабов.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лесистым его берегам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в горах, у зеленых подножий,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Поклоняются  странным богам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Девы–жрицы с эбеновой кожей.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714884"/>
            <a:ext cx="2690810" cy="189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3452810" cy="258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Многие страны запечатлены у Н.Гумилева в стихах.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200px-Egypt_Giza_Sphinx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14488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афин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857364"/>
            <a:ext cx="204416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венец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857364"/>
            <a:ext cx="204108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кита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4143380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токгольм_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4214818"/>
            <a:ext cx="1928826" cy="1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paris_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4286256"/>
            <a:ext cx="2000264" cy="134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00125" y="3214688"/>
            <a:ext cx="1357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Египет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71875" y="3214688"/>
            <a:ext cx="157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Греция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57938" y="3214688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Италия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85875" y="5715000"/>
            <a:ext cx="1500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Китай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71875" y="5715000"/>
            <a:ext cx="157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Швеция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57938" y="5715000"/>
            <a:ext cx="157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Франция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1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1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100"/>
                            </p:stCondLst>
                            <p:childTnLst>
                              <p:par>
                                <p:cTn id="4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100"/>
                            </p:stCondLst>
                            <p:childTnLst>
                              <p:par>
                                <p:cTn id="5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100"/>
                            </p:stCondLst>
                            <p:childTnLst>
                              <p:par>
                                <p:cTn id="6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0px-Egypt_Giza_Sphinx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04135">
            <a:off x="536538" y="497195"/>
            <a:ext cx="1609065" cy="120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50px-France_Loir-et-Cher_Chambord_Chateau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7226">
            <a:off x="7118322" y="598542"/>
            <a:ext cx="1602173" cy="1198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aris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0522">
            <a:off x="6858877" y="2532690"/>
            <a:ext cx="1861874" cy="1255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афины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52028">
            <a:off x="548908" y="2799473"/>
            <a:ext cx="1740139" cy="1308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венеци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14620">
            <a:off x="387535" y="5046996"/>
            <a:ext cx="1857219" cy="123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00px-Topography_of_afric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0377">
            <a:off x="7324200" y="4584987"/>
            <a:ext cx="1561856" cy="1437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13" name="TextBox 12"/>
          <p:cNvSpPr txBox="1">
            <a:spLocks noChangeArrowheads="1"/>
          </p:cNvSpPr>
          <p:nvPr/>
        </p:nvSpPr>
        <p:spPr bwMode="auto">
          <a:xfrm>
            <a:off x="2500313" y="357188"/>
            <a:ext cx="4000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latin typeface="Constantia" pitchFamily="18" charset="0"/>
              </a:rPr>
              <a:t>Н.Гумилев 4 раза ездил в Африку, дважды был в Швеции, совершил тур по Италии, бывал в Англии и Греции, жил во Франции. Со страниц его книг нам открываются просторы Африки, красота Италии, свежесть Швеции.</a:t>
            </a:r>
          </a:p>
        </p:txBody>
      </p:sp>
      <p:sp>
        <p:nvSpPr>
          <p:cNvPr id="21514" name="TextBox 13"/>
          <p:cNvSpPr txBox="1">
            <a:spLocks noChangeArrowheads="1"/>
          </p:cNvSpPr>
          <p:nvPr/>
        </p:nvSpPr>
        <p:spPr bwMode="auto">
          <a:xfrm>
            <a:off x="2714612" y="5072074"/>
            <a:ext cx="3714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onstantia" pitchFamily="18" charset="0"/>
              </a:rPr>
              <a:t>Страны словно оживают и ведут хоровод вокруг своего обожателя – человека, искренне восхищавшегося дарами и плодами культуры чужих государств.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2071678"/>
            <a:ext cx="1986898" cy="281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111 C 0.1316 -0.00741 0.60695 -0.0919 0.72691 0.0118 C 0.84688 0.11551 0.85243 0.50555 0.73247 0.6118 C 0.6125 0.71805 0.12952 0.75092 0.00747 0.64884 C -0.11458 0.54676 0.00156 0.13518 -1.38889E-6 3.33333E-6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" y="3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47 0.02152 C 0.02691 0.1206 0.14011 0.50856 0.01736 0.61412 C -0.10538 0.7199 -0.58472 0.76203 -0.70764 0.65671 C -0.83055 0.55162 -0.8375 0.09398 -0.72014 -0.01713 C -0.60278 -0.12824 -0.15278 -0.01158 -0.00347 -0.00973 " pathEditMode="relative" rAng="0" ptsTypes="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" y="2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0.00972 C 0.02222 0.06273 0.14722 0.26967 0.02448 0.32824 C -0.09826 0.3868 -0.59219 0.4669 -0.71528 0.36111 C -0.83837 0.25532 -0.82517 -0.19398 -0.71441 -0.30695 C -0.60365 -0.41991 -0.175 -0.36412 -0.05052 -0.31621 C 0.07396 -0.26829 0.01545 -0.08171 0.03281 -0.01991 " pathEditMode="relative" rAng="0" ptsTypes="aaaa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" y="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92593E-6 C -0.3 0.07036 -0.6 0.14073 -0.7224 0.03703 C -0.84462 -0.06667 -0.85469 -0.51575 -0.73472 -0.62223 C -0.61476 -0.72871 -0.12691 -0.70487 -0.00278 -0.60186 C 0.12135 -0.49885 0.06545 -0.25139 0.00972 -0.00371 " pathEditMode="relative" ptsTypes="aaaaA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C -0.05798 -0.26574 -0.11579 -0.53125 0.00695 -0.63704 C 0.12969 -0.74283 0.61337 -0.7382 0.73612 -0.63519 C 0.85886 -0.53218 0.8632 -0.12847 0.74306 -0.01852 C 0.62292 0.09143 0.13664 0.01736 0.01528 0.02407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6.66667E-6 C -0.05903 -0.13958 -0.11788 -0.27847 0.00139 -0.33703 C 0.12066 -0.3956 0.58941 -0.45115 0.71528 -0.35185 C 0.84115 -0.25254 0.87622 0.14723 0.75695 0.25926 C 0.63768 0.3713 0.12778 0.36204 -3.88889E-6 0.32038 C -0.12778 0.27871 -0.06875 0.14399 -0.00972 0.00926 " pathEditMode="relative" ptsTypes="aaaaaA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3429000" y="457200"/>
            <a:ext cx="2743200" cy="1447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u="sng" dirty="0"/>
              <a:t>Направления</a:t>
            </a:r>
          </a:p>
          <a:p>
            <a:pPr algn="ctr"/>
            <a:r>
              <a:rPr lang="ru-RU" sz="2400" b="1" u="sng" dirty="0"/>
              <a:t>в литературе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1600200" y="1905000"/>
            <a:ext cx="2362200" cy="15240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реализм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5105400" y="1905000"/>
            <a:ext cx="2514600" cy="16002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модернизм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5286380" y="4572008"/>
            <a:ext cx="17526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футуризм</a:t>
            </a: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3429000" y="4648200"/>
            <a:ext cx="17526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акмеизм</a:t>
            </a: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7162800" y="4495800"/>
            <a:ext cx="1981200" cy="164784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имажинизм</a:t>
            </a: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1219200" y="4648200"/>
            <a:ext cx="19812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символизм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2743200" y="3200400"/>
            <a:ext cx="2590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>
            <a:off x="4267200" y="3352800"/>
            <a:ext cx="1295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6248400" y="3505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7010400" y="3352800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3200400" y="541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>
            <a:off x="3124200" y="1600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6019800" y="1524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 autoUpdateAnimBg="0"/>
      <p:bldP spid="22532" grpId="0" animBg="1" autoUpdateAnimBg="0"/>
      <p:bldP spid="22534" grpId="0" animBg="1" autoUpdateAnimBg="0"/>
      <p:bldP spid="22535" grpId="0" animBg="1" autoUpdateAnimBg="0"/>
      <p:bldP spid="22536" grpId="0" animBg="1" autoUpdateAnimBg="0"/>
      <p:bldP spid="22538" grpId="0" animBg="1" autoUpdateAnimBg="0"/>
      <p:bldP spid="2253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286908" cy="696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28596" y="357166"/>
            <a:ext cx="8429684" cy="144655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chemeClr val="accent1"/>
              </a:gs>
              <a:gs pos="100000">
                <a:srgbClr val="66CCFF"/>
              </a:gs>
            </a:gsLst>
            <a:lin ang="5400000" scaled="1"/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Акмеизм </a:t>
            </a:r>
          </a:p>
          <a:p>
            <a:pPr algn="ctr"/>
            <a:r>
              <a:rPr lang="ru-RU" sz="4400" i="1" dirty="0" smtClean="0"/>
              <a:t>(</a:t>
            </a:r>
            <a:r>
              <a:rPr lang="ru-RU" sz="4400" i="1" dirty="0" err="1" smtClean="0"/>
              <a:t>ясность,вершина</a:t>
            </a:r>
            <a:r>
              <a:rPr lang="ru-RU" sz="4400" i="1" dirty="0"/>
              <a:t>)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00034" y="2357430"/>
            <a:ext cx="8358246" cy="4216539"/>
          </a:xfrm>
          <a:prstGeom prst="rect">
            <a:avLst/>
          </a:prstGeom>
          <a:solidFill>
            <a:srgbClr val="0070C0">
              <a:alpha val="70000"/>
            </a:srgbClr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/>
              <a:t>  </a:t>
            </a:r>
            <a:r>
              <a:rPr lang="ru-RU" sz="3200" b="1" u="sng" dirty="0" smtClean="0"/>
              <a:t>Основные </a:t>
            </a:r>
            <a:r>
              <a:rPr lang="ru-RU" sz="3200" b="1" u="sng" dirty="0"/>
              <a:t>принципы акмеистов</a:t>
            </a:r>
            <a:r>
              <a:rPr lang="ru-RU" sz="3200" b="1" u="sng" dirty="0" smtClean="0"/>
              <a:t>:</a:t>
            </a:r>
          </a:p>
          <a:p>
            <a:pPr algn="ctr">
              <a:buFont typeface="Arial" pitchFamily="34" charset="0"/>
              <a:buChar char="•"/>
            </a:pPr>
            <a:endParaRPr lang="ru-RU" sz="3200" b="1" u="sng" dirty="0"/>
          </a:p>
          <a:p>
            <a:pPr algn="ctr">
              <a:buFontTx/>
              <a:buChar char="•"/>
            </a:pPr>
            <a:r>
              <a:rPr lang="ru-RU" sz="2800" dirty="0"/>
              <a:t> </a:t>
            </a:r>
            <a:r>
              <a:rPr lang="ru-RU" sz="2800" i="1" dirty="0"/>
              <a:t>отказ от мистической </a:t>
            </a:r>
            <a:r>
              <a:rPr lang="ru-RU" sz="2800" i="1" dirty="0" smtClean="0"/>
              <a:t>туманности,</a:t>
            </a:r>
          </a:p>
          <a:p>
            <a:pPr algn="ctr">
              <a:buFontTx/>
              <a:buChar char="•"/>
            </a:pPr>
            <a:r>
              <a:rPr lang="ru-RU" sz="2800" i="1" dirty="0" smtClean="0"/>
              <a:t>принятие </a:t>
            </a:r>
            <a:r>
              <a:rPr lang="ru-RU" sz="2800" i="1" dirty="0"/>
              <a:t>мира во всем </a:t>
            </a:r>
            <a:r>
              <a:rPr lang="ru-RU" sz="2800" i="1" dirty="0" smtClean="0"/>
              <a:t>его </a:t>
            </a:r>
            <a:r>
              <a:rPr lang="ru-RU" sz="2800" i="1" dirty="0"/>
              <a:t>многообразии, звучности, яркости;</a:t>
            </a:r>
          </a:p>
          <a:p>
            <a:pPr algn="ctr">
              <a:buFontTx/>
              <a:buChar char="•"/>
            </a:pPr>
            <a:r>
              <a:rPr lang="ru-RU" sz="2800" i="1" dirty="0"/>
              <a:t> четкость образов;</a:t>
            </a:r>
          </a:p>
          <a:p>
            <a:pPr algn="ctr">
              <a:buFontTx/>
              <a:buChar char="•"/>
            </a:pPr>
            <a:r>
              <a:rPr lang="ru-RU" sz="2800" i="1" dirty="0"/>
              <a:t> обращение к прошлому (образы из мифов , из русской истории)</a:t>
            </a:r>
          </a:p>
          <a:p>
            <a:pPr>
              <a:buFontTx/>
              <a:buChar char="•"/>
            </a:pPr>
            <a:endParaRPr lang="ru-RU" b="1" dirty="0">
              <a:solidFill>
                <a:srgbClr val="000099"/>
              </a:solidFill>
            </a:endParaRPr>
          </a:p>
          <a:p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Акмеисты</a:t>
            </a:r>
            <a:endParaRPr lang="ru-RU" b="1" dirty="0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28596" y="4929198"/>
            <a:ext cx="16017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/>
              <a:t>А.Ахматова</a:t>
            </a:r>
            <a:endParaRPr lang="ru-RU" b="1" dirty="0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714612" y="4786322"/>
            <a:ext cx="1362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/>
              <a:t>Н.Гумилев</a:t>
            </a:r>
            <a:endParaRPr lang="ru-RU" b="1" dirty="0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429124" y="5000636"/>
            <a:ext cx="214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/>
              <a:t>О.Мандельштам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1682189" cy="21431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500306"/>
            <a:ext cx="1625642" cy="216867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00306"/>
            <a:ext cx="1643074" cy="21907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500306"/>
            <a:ext cx="1677746" cy="22050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929454" y="49291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С.Городецкий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7" name="Rectangle 47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85725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chemeClr val="tx1"/>
                </a:solidFill>
              </a:rPr>
              <a:t>C</a:t>
            </a:r>
            <a:r>
              <a:rPr lang="ru-RU" sz="3100" b="1" dirty="0" err="1" smtClean="0">
                <a:solidFill>
                  <a:schemeClr val="tx1"/>
                </a:solidFill>
              </a:rPr>
              <a:t>равнительная</a:t>
            </a:r>
            <a:r>
              <a:rPr lang="ru-RU" sz="3100" b="1" dirty="0" smtClean="0">
                <a:solidFill>
                  <a:schemeClr val="tx1"/>
                </a:solidFill>
              </a:rPr>
              <a:t> таблица  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модернистских течений рубежа 19-20 вв.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0585" name="Group 345"/>
          <p:cNvGraphicFramePr>
            <a:graphicFrameLocks noGrp="1"/>
          </p:cNvGraphicFramePr>
          <p:nvPr>
            <p:ph type="tbl" idx="1"/>
          </p:nvPr>
        </p:nvGraphicFramePr>
        <p:xfrm>
          <a:off x="500034" y="1643050"/>
          <a:ext cx="8229600" cy="482327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Критерии для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сопоставления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Символизм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Акмеизм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Футуризм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1.Отношение к миру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Мир не познаваем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Мир познаваем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Мир надо переделать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2.Роль поэта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Поэт- пророк разгадывает тайны бытия, слова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Поэт возвращает слову ясность, простоту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Поэт разрушает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старое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3.Отношеие к слову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Слово многозначно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  символично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Четкая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определен-ность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слова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Свобода 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обраще-нии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со словом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4.Особенности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Намеки, иносказа-ния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Конкретная образность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Обилие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неологиз-мов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искажений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5.Близкий род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искусства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Музыка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Живопись,архитек-тура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скульптура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Живопись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Николай Гумилёв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2731050" cy="3643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43306" y="3357562"/>
            <a:ext cx="5286412" cy="250033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Он любил три вещи на свете: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Вечернее пение птиц,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Белых павлинов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И стертые карты Африки…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ru-RU" sz="2400" b="1" dirty="0" smtClean="0">
                <a:latin typeface="Garamond" pitchFamily="18" charset="0"/>
              </a:rPr>
              <a:t>Анна Ахматова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14678" y="500042"/>
            <a:ext cx="571501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onstantia" pitchFamily="18" charset="0"/>
              </a:rPr>
              <a:t>Родился </a:t>
            </a:r>
            <a:r>
              <a:rPr lang="ru-RU" dirty="0">
                <a:latin typeface="Constantia" pitchFamily="18" charset="0"/>
              </a:rPr>
              <a:t>в семье </a:t>
            </a:r>
            <a:r>
              <a:rPr lang="ru-RU" dirty="0" err="1">
                <a:latin typeface="Constantia" pitchFamily="18" charset="0"/>
              </a:rPr>
              <a:t>кронштадтского</a:t>
            </a:r>
            <a:r>
              <a:rPr lang="ru-RU" dirty="0">
                <a:latin typeface="Constantia" pitchFamily="18" charset="0"/>
              </a:rPr>
              <a:t> корабельного врача Степана Яковлевича </a:t>
            </a:r>
            <a:r>
              <a:rPr lang="ru-RU" dirty="0" smtClean="0">
                <a:latin typeface="Constantia" pitchFamily="18" charset="0"/>
              </a:rPr>
              <a:t>Гумилёва. Мать</a:t>
            </a:r>
            <a:r>
              <a:rPr lang="ru-RU" dirty="0">
                <a:latin typeface="Constantia" pitchFamily="18" charset="0"/>
              </a:rPr>
              <a:t> — Гумилёва (Львова) Анна </a:t>
            </a:r>
            <a:r>
              <a:rPr lang="ru-RU" dirty="0" smtClean="0">
                <a:latin typeface="Constantia" pitchFamily="18" charset="0"/>
              </a:rPr>
              <a:t>Ивановна. </a:t>
            </a:r>
            <a:endParaRPr lang="ru-RU" dirty="0">
              <a:latin typeface="Constantia" pitchFamily="18" charset="0"/>
            </a:endParaRPr>
          </a:p>
          <a:p>
            <a:pPr algn="just"/>
            <a:r>
              <a:rPr lang="ru-RU" dirty="0">
                <a:latin typeface="Constantia" pitchFamily="18" charset="0"/>
              </a:rPr>
              <a:t>	С детства Гумилёв был слабым и болезненным ребёнком: его постоянно мучили головные боли, он плохо реагировал на шум. Несмотря на это часто участвовал в играх со сверстниками, где постоянно старался руководить. Но общению с детьми он предпочитал одиночество или общество животных — «рыжей собаки», попугая, морских свинок. Людей он избегал. </a:t>
            </a:r>
            <a:endParaRPr lang="ru-RU" dirty="0" smtClean="0">
              <a:latin typeface="Constantia" pitchFamily="18" charset="0"/>
            </a:endParaRPr>
          </a:p>
          <a:p>
            <a:pPr algn="just"/>
            <a:r>
              <a:rPr lang="ru-RU" dirty="0" smtClean="0">
                <a:latin typeface="Constantia" pitchFamily="18" charset="0"/>
              </a:rPr>
              <a:t>В </a:t>
            </a:r>
            <a:r>
              <a:rPr lang="ru-RU" dirty="0">
                <a:latin typeface="Constantia" pitchFamily="18" charset="0"/>
              </a:rPr>
              <a:t>1900—1903 гг. жил в Грузии, куда был послан отцом. Здесь в «Тифлисском листке» 1902 года опубликовал своё первое стихотворение. Поступил в гимназию Гуревича, но, проучившись год, заболел и родители пригласили ему репетитора. Он заметил склонность Гумилёва к зоологии и географии.</a:t>
            </a:r>
          </a:p>
          <a:p>
            <a:pPr algn="just"/>
            <a:r>
              <a:rPr lang="ru-RU" dirty="0" smtClean="0">
                <a:latin typeface="Constantia" pitchFamily="18" charset="0"/>
              </a:rPr>
              <a:t>Детские </a:t>
            </a:r>
            <a:r>
              <a:rPr lang="ru-RU" dirty="0">
                <a:latin typeface="Constantia" pitchFamily="18" charset="0"/>
              </a:rPr>
              <a:t>годы Гумилёв провёл в Царском Селе, там же в 1894 году поступил в гимназию, директором которой был известный поэт И. Анненский. После окончания гимназии уехал учиться в Сорбонну.</a:t>
            </a:r>
          </a:p>
          <a:p>
            <a:pPr algn="just"/>
            <a:endParaRPr lang="ru-RU" sz="1600" dirty="0"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2428892" cy="1693539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2587356" cy="2052636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286256"/>
            <a:ext cx="1643074" cy="2423414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642918"/>
            <a:ext cx="4214842" cy="578647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 2" pitchFamily="18" charset="2"/>
              <a:buNone/>
            </a:pPr>
            <a:r>
              <a:rPr lang="ru-RU" sz="1800" dirty="0" smtClean="0"/>
              <a:t>      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Николая Гумилева всегда тянуло в заморские страны, ему хотелось увидеть все, испытать новые чувства, а затем оформить свои впечатления в стихи. Он уехал в Париж, 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душа требовала расстояний и впечатлений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Париж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 для Гумилева вторым домом. Сюда он приезжал очень часто, но стихи раздаривал другим городам, которые затмевали образ привычного Парижа.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929066"/>
            <a:ext cx="4000528" cy="26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4038600" cy="306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282" y="357188"/>
            <a:ext cx="864399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onstantia" pitchFamily="18" charset="0"/>
              </a:rPr>
              <a:t>Однажды </a:t>
            </a:r>
            <a:r>
              <a:rPr lang="ru-RU" sz="2000" dirty="0">
                <a:latin typeface="Constantia" pitchFamily="18" charset="0"/>
              </a:rPr>
              <a:t>гимназист Коля Гумилев заполнял «анкету», составленную девочкой, к которой был неравнодушен. В графе «любимое растение», где ее подружки называли розу или ромашку, он смело </a:t>
            </a:r>
            <a:r>
              <a:rPr lang="ru-RU" sz="2000" dirty="0" smtClean="0">
                <a:latin typeface="Constantia" pitchFamily="18" charset="0"/>
              </a:rPr>
              <a:t>написал </a:t>
            </a:r>
            <a:r>
              <a:rPr lang="ru-RU" sz="2000" dirty="0">
                <a:latin typeface="Constantia" pitchFamily="18" charset="0"/>
              </a:rPr>
              <a:t>«</a:t>
            </a:r>
            <a:r>
              <a:rPr lang="ru-RU" sz="2000" i="1" dirty="0">
                <a:latin typeface="Constantia" pitchFamily="18" charset="0"/>
              </a:rPr>
              <a:t>Баобаб</a:t>
            </a:r>
            <a:r>
              <a:rPr lang="ru-RU" sz="2000" dirty="0">
                <a:latin typeface="Constantia" pitchFamily="18" charset="0"/>
              </a:rPr>
              <a:t>». Любимый писатель — Густав </a:t>
            </a:r>
            <a:r>
              <a:rPr lang="ru-RU" sz="2000" dirty="0" err="1">
                <a:latin typeface="Constantia" pitchFamily="18" charset="0"/>
              </a:rPr>
              <a:t>Эмар</a:t>
            </a:r>
            <a:r>
              <a:rPr lang="ru-RU" sz="2000" dirty="0">
                <a:latin typeface="Constantia" pitchFamily="18" charset="0"/>
              </a:rPr>
              <a:t>. А любимое блюдо — совсем уж экзотический «</a:t>
            </a:r>
            <a:r>
              <a:rPr lang="ru-RU" sz="2000" i="1" dirty="0" err="1">
                <a:latin typeface="Constantia" pitchFamily="18" charset="0"/>
              </a:rPr>
              <a:t>канандер</a:t>
            </a:r>
            <a:r>
              <a:rPr lang="ru-RU" sz="2000" dirty="0">
                <a:latin typeface="Constantia" pitchFamily="18" charset="0"/>
              </a:rPr>
              <a:t>». Узнав на следующий день от взрослых, что сорт сыра, который он имел в виду, на самом деле называется «</a:t>
            </a:r>
            <a:r>
              <a:rPr lang="ru-RU" sz="2000" dirty="0" err="1">
                <a:latin typeface="Constantia" pitchFamily="18" charset="0"/>
              </a:rPr>
              <a:t>камамбер</a:t>
            </a:r>
            <a:r>
              <a:rPr lang="ru-RU" sz="2000" dirty="0">
                <a:latin typeface="Constantia" pitchFamily="18" charset="0"/>
              </a:rPr>
              <a:t>», Коля очень страдал и строил планы похищения «анкеты» у хозяйки...</a:t>
            </a:r>
          </a:p>
          <a:p>
            <a:pPr algn="just"/>
            <a:r>
              <a:rPr lang="ru-RU" sz="2000" dirty="0">
                <a:latin typeface="Constantia" pitchFamily="18" charset="0"/>
              </a:rPr>
              <a:t> </a:t>
            </a:r>
            <a:r>
              <a:rPr lang="ru-RU" sz="2000" dirty="0" smtClean="0">
                <a:latin typeface="Constantia" pitchFamily="18" charset="0"/>
              </a:rPr>
              <a:t>Мальчишеское </a:t>
            </a:r>
            <a:r>
              <a:rPr lang="ru-RU" sz="2000" dirty="0">
                <a:latin typeface="Constantia" pitchFamily="18" charset="0"/>
              </a:rPr>
              <a:t>видение мира через призму экзотики так и не оставило Николая Гумилева.  Последний прижизненный сборник, который поэт держал в руках, — «</a:t>
            </a:r>
            <a:r>
              <a:rPr lang="ru-RU" sz="2000" dirty="0" smtClean="0">
                <a:latin typeface="Constantia" pitchFamily="18" charset="0"/>
              </a:rPr>
              <a:t>Шатёр» — </a:t>
            </a:r>
            <a:r>
              <a:rPr lang="ru-RU" sz="2000" dirty="0">
                <a:latin typeface="Constantia" pitchFamily="18" charset="0"/>
              </a:rPr>
              <a:t>возвращает нас в Африку. </a:t>
            </a:r>
          </a:p>
        </p:txBody>
      </p:sp>
      <p:pic>
        <p:nvPicPr>
          <p:cNvPr id="11267" name="Picture 4" descr="nairob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71942"/>
            <a:ext cx="2843213" cy="23241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874400"/>
            <a:ext cx="2123347" cy="277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78</TotalTime>
  <Words>421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Акмеизм</vt:lpstr>
      <vt:lpstr>Слайд 2</vt:lpstr>
      <vt:lpstr>Слайд 3</vt:lpstr>
      <vt:lpstr>Акмеисты</vt:lpstr>
      <vt:lpstr>Cравнительная таблица   модернистских течений рубежа 19-20 вв. </vt:lpstr>
      <vt:lpstr>Николай Гумилёв</vt:lpstr>
      <vt:lpstr>Слайд 7</vt:lpstr>
      <vt:lpstr>Слайд 8</vt:lpstr>
      <vt:lpstr>Слайд 9</vt:lpstr>
      <vt:lpstr>Слайд 10</vt:lpstr>
      <vt:lpstr>Многие страны запечатлены у Н.Гумилева в стихах. 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Акмеизм</dc:title>
  <dc:creator>ИНТЕРНЕТ</dc:creator>
  <cp:lastModifiedBy>ИНТЕРНЕТ</cp:lastModifiedBy>
  <cp:revision>10</cp:revision>
  <dcterms:created xsi:type="dcterms:W3CDTF">2011-05-31T05:02:15Z</dcterms:created>
  <dcterms:modified xsi:type="dcterms:W3CDTF">2011-06-02T09:03:43Z</dcterms:modified>
</cp:coreProperties>
</file>